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334" r:id="rId3"/>
    <p:sldId id="256" r:id="rId4"/>
    <p:sldId id="344" r:id="rId5"/>
    <p:sldId id="345" r:id="rId6"/>
    <p:sldId id="346" r:id="rId7"/>
    <p:sldId id="347" r:id="rId8"/>
    <p:sldId id="348" r:id="rId9"/>
    <p:sldId id="350" r:id="rId10"/>
    <p:sldId id="274" r:id="rId11"/>
    <p:sldId id="336" r:id="rId12"/>
    <p:sldId id="337" r:id="rId13"/>
    <p:sldId id="335" r:id="rId14"/>
    <p:sldId id="276" r:id="rId15"/>
    <p:sldId id="338" r:id="rId16"/>
    <p:sldId id="339" r:id="rId17"/>
    <p:sldId id="277" r:id="rId18"/>
    <p:sldId id="321" r:id="rId19"/>
    <p:sldId id="340" r:id="rId20"/>
    <p:sldId id="279" r:id="rId21"/>
    <p:sldId id="325" r:id="rId22"/>
    <p:sldId id="326" r:id="rId23"/>
    <p:sldId id="327" r:id="rId24"/>
    <p:sldId id="282" r:id="rId25"/>
    <p:sldId id="283" r:id="rId26"/>
    <p:sldId id="322" r:id="rId27"/>
    <p:sldId id="324" r:id="rId28"/>
    <p:sldId id="323" r:id="rId29"/>
    <p:sldId id="284" r:id="rId30"/>
    <p:sldId id="285" r:id="rId31"/>
    <p:sldId id="329" r:id="rId32"/>
    <p:sldId id="330" r:id="rId33"/>
    <p:sldId id="331" r:id="rId34"/>
    <p:sldId id="332" r:id="rId35"/>
    <p:sldId id="286" r:id="rId36"/>
    <p:sldId id="35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5E8"/>
    <a:srgbClr val="F1FB7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2" d="100"/>
          <a:sy n="42" d="100"/>
        </p:scale>
        <p:origin x="-76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CR\Desktop\Taiwan\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a:pPr>
            <a:r>
              <a:rPr lang="en-US"/>
              <a:t>Year</a:t>
            </a:r>
            <a:r>
              <a:rPr lang="en-US" baseline="0"/>
              <a:t> -wise quantity of Agarwood extracted in Arunachal Pradesh, India</a:t>
            </a:r>
            <a:endParaRPr lang="en-US"/>
          </a:p>
        </c:rich>
      </c:tx>
    </c:title>
    <c:plotArea>
      <c:layout>
        <c:manualLayout>
          <c:layoutTarget val="inner"/>
          <c:xMode val="edge"/>
          <c:yMode val="edge"/>
          <c:x val="0.10955032554632328"/>
          <c:y val="0.19632951486903441"/>
          <c:w val="0.76546903322167814"/>
          <c:h val="0.58372930672958789"/>
        </c:manualLayout>
      </c:layout>
      <c:barChart>
        <c:barDir val="col"/>
        <c:grouping val="clustered"/>
        <c:ser>
          <c:idx val="0"/>
          <c:order val="0"/>
          <c:tx>
            <c:strRef>
              <c:f>Sheet1!$B$1</c:f>
              <c:strCache>
                <c:ptCount val="1"/>
                <c:pt idx="0">
                  <c:v>Quintals</c:v>
                </c:pt>
              </c:strCache>
            </c:strRef>
          </c:tx>
          <c:cat>
            <c:strRef>
              <c:f>Sheet1!$A$2:$A$27</c:f>
              <c:strCache>
                <c:ptCount val="26"/>
                <c:pt idx="0">
                  <c:v>1957-58</c:v>
                </c:pt>
                <c:pt idx="1">
                  <c:v>1958-59</c:v>
                </c:pt>
                <c:pt idx="2">
                  <c:v>1959-60</c:v>
                </c:pt>
                <c:pt idx="3">
                  <c:v>1960-61</c:v>
                </c:pt>
                <c:pt idx="4">
                  <c:v>1961-62</c:v>
                </c:pt>
                <c:pt idx="5">
                  <c:v>1962-63</c:v>
                </c:pt>
                <c:pt idx="6">
                  <c:v>1963-64</c:v>
                </c:pt>
                <c:pt idx="7">
                  <c:v>1964-65</c:v>
                </c:pt>
                <c:pt idx="8">
                  <c:v>1965-66</c:v>
                </c:pt>
                <c:pt idx="9">
                  <c:v>1966-67</c:v>
                </c:pt>
                <c:pt idx="10">
                  <c:v>1967-68</c:v>
                </c:pt>
                <c:pt idx="11">
                  <c:v>1968-69</c:v>
                </c:pt>
                <c:pt idx="12">
                  <c:v>1969-70</c:v>
                </c:pt>
                <c:pt idx="13">
                  <c:v>1970-71</c:v>
                </c:pt>
                <c:pt idx="14">
                  <c:v>1971-72</c:v>
                </c:pt>
                <c:pt idx="15">
                  <c:v>1972-73</c:v>
                </c:pt>
                <c:pt idx="16">
                  <c:v>1973-74</c:v>
                </c:pt>
                <c:pt idx="17">
                  <c:v>1974-75</c:v>
                </c:pt>
                <c:pt idx="18">
                  <c:v>1975-76</c:v>
                </c:pt>
                <c:pt idx="19">
                  <c:v>1976-77</c:v>
                </c:pt>
                <c:pt idx="20">
                  <c:v>1977-78</c:v>
                </c:pt>
                <c:pt idx="21">
                  <c:v>1978-79</c:v>
                </c:pt>
                <c:pt idx="22">
                  <c:v>1979-80</c:v>
                </c:pt>
                <c:pt idx="23">
                  <c:v>1980-81</c:v>
                </c:pt>
                <c:pt idx="24">
                  <c:v>1981-82</c:v>
                </c:pt>
                <c:pt idx="25">
                  <c:v>1982-83</c:v>
                </c:pt>
              </c:strCache>
            </c:strRef>
          </c:cat>
          <c:val>
            <c:numRef>
              <c:f>Sheet1!$B$2:$B$27</c:f>
              <c:numCache>
                <c:formatCode>General</c:formatCode>
                <c:ptCount val="26"/>
                <c:pt idx="0">
                  <c:v>86.1</c:v>
                </c:pt>
                <c:pt idx="1">
                  <c:v>233.9</c:v>
                </c:pt>
                <c:pt idx="2">
                  <c:v>67.099999999999994</c:v>
                </c:pt>
                <c:pt idx="3">
                  <c:v>98</c:v>
                </c:pt>
                <c:pt idx="4">
                  <c:v>83.5</c:v>
                </c:pt>
                <c:pt idx="5">
                  <c:v>62.3</c:v>
                </c:pt>
                <c:pt idx="6">
                  <c:v>46.3</c:v>
                </c:pt>
                <c:pt idx="7">
                  <c:v>36.6</c:v>
                </c:pt>
                <c:pt idx="8">
                  <c:v>16.899999999999999</c:v>
                </c:pt>
                <c:pt idx="9">
                  <c:v>92</c:v>
                </c:pt>
                <c:pt idx="10">
                  <c:v>28.2</c:v>
                </c:pt>
                <c:pt idx="11">
                  <c:v>13.2</c:v>
                </c:pt>
                <c:pt idx="12">
                  <c:v>212.6</c:v>
                </c:pt>
                <c:pt idx="13">
                  <c:v>801.7</c:v>
                </c:pt>
                <c:pt idx="14">
                  <c:v>817.7</c:v>
                </c:pt>
                <c:pt idx="15">
                  <c:v>343</c:v>
                </c:pt>
                <c:pt idx="16">
                  <c:v>419.81</c:v>
                </c:pt>
                <c:pt idx="17">
                  <c:v>336</c:v>
                </c:pt>
                <c:pt idx="18">
                  <c:v>374.82</c:v>
                </c:pt>
                <c:pt idx="19">
                  <c:v>69.669999999999987</c:v>
                </c:pt>
                <c:pt idx="20">
                  <c:v>336.71999999999969</c:v>
                </c:pt>
                <c:pt idx="21">
                  <c:v>186.37</c:v>
                </c:pt>
                <c:pt idx="22">
                  <c:v>598.98</c:v>
                </c:pt>
                <c:pt idx="23">
                  <c:v>162.47999999999999</c:v>
                </c:pt>
                <c:pt idx="24">
                  <c:v>316.52999999999969</c:v>
                </c:pt>
                <c:pt idx="25">
                  <c:v>365.55</c:v>
                </c:pt>
              </c:numCache>
            </c:numRef>
          </c:val>
        </c:ser>
        <c:axId val="34873344"/>
        <c:axId val="34874880"/>
      </c:barChart>
      <c:catAx>
        <c:axId val="34873344"/>
        <c:scaling>
          <c:orientation val="minMax"/>
        </c:scaling>
        <c:axPos val="b"/>
        <c:tickLblPos val="nextTo"/>
        <c:txPr>
          <a:bodyPr/>
          <a:lstStyle/>
          <a:p>
            <a:pPr>
              <a:defRPr lang="en-US"/>
            </a:pPr>
            <a:endParaRPr lang="en-US"/>
          </a:p>
        </c:txPr>
        <c:crossAx val="34874880"/>
        <c:crosses val="autoZero"/>
        <c:auto val="1"/>
        <c:lblAlgn val="ctr"/>
        <c:lblOffset val="100"/>
      </c:catAx>
      <c:valAx>
        <c:axId val="34874880"/>
        <c:scaling>
          <c:orientation val="minMax"/>
        </c:scaling>
        <c:axPos val="l"/>
        <c:majorGridlines/>
        <c:numFmt formatCode="General" sourceLinked="1"/>
        <c:tickLblPos val="nextTo"/>
        <c:txPr>
          <a:bodyPr/>
          <a:lstStyle/>
          <a:p>
            <a:pPr>
              <a:defRPr lang="en-US"/>
            </a:pPr>
            <a:endParaRPr lang="en-US"/>
          </a:p>
        </c:txPr>
        <c:crossAx val="34873344"/>
        <c:crosses val="autoZero"/>
        <c:crossBetween val="between"/>
      </c:valAx>
    </c:plotArea>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0.00138</cdr:x>
      <cdr:y>0.13103</cdr:y>
    </cdr:from>
    <cdr:to>
      <cdr:x>0.05663</cdr:x>
      <cdr:y>0.73563</cdr:y>
    </cdr:to>
    <cdr:sp macro="" textlink="">
      <cdr:nvSpPr>
        <cdr:cNvPr id="2" name="TextBox 1"/>
        <cdr:cNvSpPr txBox="1"/>
      </cdr:nvSpPr>
      <cdr:spPr>
        <a:xfrm xmlns:a="http://schemas.openxmlformats.org/drawingml/2006/main">
          <a:off x="9525" y="542926"/>
          <a:ext cx="381000" cy="2505076"/>
        </a:xfrm>
        <a:prstGeom xmlns:a="http://schemas.openxmlformats.org/drawingml/2006/main" prst="rect">
          <a:avLst/>
        </a:prstGeom>
      </cdr:spPr>
      <cdr:txBody>
        <a:bodyPr xmlns:a="http://schemas.openxmlformats.org/drawingml/2006/main" vert="vert270" wrap="square" rtlCol="0" anchor="ctr"/>
        <a:lstStyle xmlns:a="http://schemas.openxmlformats.org/drawingml/2006/main"/>
        <a:p xmlns:a="http://schemas.openxmlformats.org/drawingml/2006/main">
          <a:r>
            <a:rPr lang="en-US" sz="1200" dirty="0">
              <a:ln w="3175">
                <a:solidFill>
                  <a:schemeClr val="tx1"/>
                </a:solidFill>
              </a:ln>
            </a:rPr>
            <a:t>Quantity of </a:t>
          </a:r>
          <a:r>
            <a:rPr lang="en-US" sz="1200" dirty="0" err="1">
              <a:ln w="3175">
                <a:solidFill>
                  <a:schemeClr val="tx1"/>
                </a:solidFill>
              </a:ln>
            </a:rPr>
            <a:t>Agarwood</a:t>
          </a:r>
          <a:r>
            <a:rPr lang="en-US" sz="1200" dirty="0">
              <a:ln w="3175">
                <a:solidFill>
                  <a:schemeClr val="tx1"/>
                </a:solidFill>
              </a:ln>
            </a:rPr>
            <a:t> in quintals</a:t>
          </a:r>
        </a:p>
      </cdr:txBody>
    </cdr:sp>
  </cdr:relSizeAnchor>
  <cdr:relSizeAnchor xmlns:cdr="http://schemas.openxmlformats.org/drawingml/2006/chartDrawing">
    <cdr:from>
      <cdr:x>0.40884</cdr:x>
      <cdr:y>0.91954</cdr:y>
    </cdr:from>
    <cdr:to>
      <cdr:x>0.86188</cdr:x>
      <cdr:y>1</cdr:y>
    </cdr:to>
    <cdr:sp macro="" textlink="">
      <cdr:nvSpPr>
        <cdr:cNvPr id="3" name="TextBox 1"/>
        <cdr:cNvSpPr txBox="1"/>
      </cdr:nvSpPr>
      <cdr:spPr>
        <a:xfrm xmlns:a="http://schemas.openxmlformats.org/drawingml/2006/main">
          <a:off x="2819400" y="3810000"/>
          <a:ext cx="3124200" cy="333376"/>
        </a:xfrm>
        <a:prstGeom xmlns:a="http://schemas.openxmlformats.org/drawingml/2006/main" prst="rect">
          <a:avLst/>
        </a:prstGeom>
      </cdr:spPr>
      <cdr:txBody>
        <a:bodyPr xmlns:a="http://schemas.openxmlformats.org/drawingml/2006/main" vert="horz"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dirty="0" smtClean="0">
              <a:ln w="3175">
                <a:solidFill>
                  <a:sysClr val="windowText" lastClr="000000"/>
                </a:solidFill>
              </a:ln>
            </a:rPr>
            <a:t>Years of study</a:t>
          </a:r>
          <a:endParaRPr lang="en-US" sz="1200" dirty="0">
            <a:ln w="3175">
              <a:solidFill>
                <a:sysClr val="windowText" lastClr="000000"/>
              </a:solidFill>
            </a:ln>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EA2616-A956-4B30-A727-6F3A1E312FE6}" type="datetimeFigureOut">
              <a:rPr lang="en-US" smtClean="0"/>
              <a:pPr/>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04CC-F69A-4BE8-A173-109BE6C2A8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A2616-A956-4B30-A727-6F3A1E312FE6}" type="datetimeFigureOut">
              <a:rPr lang="en-US" smtClean="0"/>
              <a:pPr/>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04CC-F69A-4BE8-A173-109BE6C2A8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A2616-A956-4B30-A727-6F3A1E312FE6}" type="datetimeFigureOut">
              <a:rPr lang="en-US" smtClean="0"/>
              <a:pPr/>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04CC-F69A-4BE8-A173-109BE6C2A8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A2616-A956-4B30-A727-6F3A1E312FE6}" type="datetimeFigureOut">
              <a:rPr lang="en-US" smtClean="0"/>
              <a:pPr/>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04CC-F69A-4BE8-A173-109BE6C2A8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EA2616-A956-4B30-A727-6F3A1E312FE6}" type="datetimeFigureOut">
              <a:rPr lang="en-US" smtClean="0"/>
              <a:pPr/>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04CC-F69A-4BE8-A173-109BE6C2A8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EA2616-A956-4B30-A727-6F3A1E312FE6}" type="datetimeFigureOut">
              <a:rPr lang="en-US" smtClean="0"/>
              <a:pPr/>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504CC-F69A-4BE8-A173-109BE6C2A8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EA2616-A956-4B30-A727-6F3A1E312FE6}" type="datetimeFigureOut">
              <a:rPr lang="en-US" smtClean="0"/>
              <a:pPr/>
              <a:t>11/23/2015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504CC-F69A-4BE8-A173-109BE6C2A8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EA2616-A956-4B30-A727-6F3A1E312FE6}" type="datetimeFigureOut">
              <a:rPr lang="en-US" smtClean="0"/>
              <a:pPr/>
              <a:t>11/23/2015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504CC-F69A-4BE8-A173-109BE6C2A8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A2616-A956-4B30-A727-6F3A1E312FE6}" type="datetimeFigureOut">
              <a:rPr lang="en-US" smtClean="0"/>
              <a:pPr/>
              <a:t>11/23/2015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504CC-F69A-4BE8-A173-109BE6C2A8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A2616-A956-4B30-A727-6F3A1E312FE6}" type="datetimeFigureOut">
              <a:rPr lang="en-US" smtClean="0"/>
              <a:pPr/>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504CC-F69A-4BE8-A173-109BE6C2A8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A2616-A956-4B30-A727-6F3A1E312FE6}" type="datetimeFigureOut">
              <a:rPr lang="en-US" smtClean="0"/>
              <a:pPr/>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504CC-F69A-4BE8-A173-109BE6C2A8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A2616-A956-4B30-A727-6F3A1E312FE6}" type="datetimeFigureOut">
              <a:rPr lang="en-US" smtClean="0"/>
              <a:pPr/>
              <a:t>11/23/2015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504CC-F69A-4BE8-A173-109BE6C2A8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5.jpeg"/><Relationship Id="rId7" Type="http://schemas.openxmlformats.org/officeDocument/2006/relationships/image" Target="../media/image3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5.jpeg"/><Relationship Id="rId7"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41.pn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jpeg"/></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9.jpeg"/><Relationship Id="rId7" Type="http://schemas.openxmlformats.org/officeDocument/2006/relationships/image" Target="../media/image4.jpe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3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74.jpeg"/><Relationship Id="rId7" Type="http://schemas.openxmlformats.org/officeDocument/2006/relationships/image" Target="../media/image4.jpeg"/><Relationship Id="rId2" Type="http://schemas.openxmlformats.org/officeDocument/2006/relationships/image" Target="../media/image73.jpeg"/><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35.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5.jpeg"/><Relationship Id="rId7" Type="http://schemas.openxmlformats.org/officeDocument/2006/relationships/image" Target="../media/image81.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3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5.jpeg"/><Relationship Id="rId7"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514600" y="609600"/>
            <a:ext cx="6629400" cy="1600200"/>
          </a:xfrm>
          <a:solidFill>
            <a:schemeClr val="accent4">
              <a:lumMod val="75000"/>
            </a:schemeClr>
          </a:solidFill>
        </p:spPr>
        <p:txBody>
          <a:bodyPr>
            <a:noAutofit/>
          </a:bodyPr>
          <a:lstStyle/>
          <a:p>
            <a:r>
              <a:rPr lang="en-US" sz="3200" b="1" dirty="0" smtClean="0">
                <a:solidFill>
                  <a:schemeClr val="accent6"/>
                </a:solidFill>
                <a:latin typeface="Times New Roman" pitchFamily="18" charset="0"/>
                <a:cs typeface="Times New Roman" pitchFamily="18" charset="0"/>
              </a:rPr>
              <a:t>An overview on Trade and Distribution of Agar wood in </a:t>
            </a:r>
            <a:br>
              <a:rPr lang="en-US" sz="3200" b="1" dirty="0" smtClean="0">
                <a:solidFill>
                  <a:schemeClr val="accent6"/>
                </a:solidFill>
                <a:latin typeface="Times New Roman" pitchFamily="18" charset="0"/>
                <a:cs typeface="Times New Roman" pitchFamily="18" charset="0"/>
              </a:rPr>
            </a:br>
            <a:r>
              <a:rPr lang="en-US" sz="3200" b="1" dirty="0" smtClean="0">
                <a:solidFill>
                  <a:schemeClr val="accent6"/>
                </a:solidFill>
                <a:latin typeface="Times New Roman" pitchFamily="18" charset="0"/>
                <a:cs typeface="Times New Roman" pitchFamily="18" charset="0"/>
              </a:rPr>
              <a:t>North-East India</a:t>
            </a:r>
            <a:endParaRPr lang="en-US" sz="3200" b="1" dirty="0">
              <a:solidFill>
                <a:schemeClr val="accent6"/>
              </a:solidFill>
              <a:latin typeface="Times New Roman" pitchFamily="18" charset="0"/>
              <a:cs typeface="Times New Roman" pitchFamily="18" charset="0"/>
            </a:endParaRPr>
          </a:p>
        </p:txBody>
      </p:sp>
      <p:pic>
        <p:nvPicPr>
          <p:cNvPr id="5" name="Picture 2" descr="F:\mainu's picture\Project Photos\Bongaigaon tour\DSC00537.JPG"/>
          <p:cNvPicPr>
            <a:picLocks noChangeAspect="1" noChangeArrowheads="1"/>
          </p:cNvPicPr>
          <p:nvPr/>
        </p:nvPicPr>
        <p:blipFill>
          <a:blip r:embed="rId3" cstate="print">
            <a:lum/>
          </a:blip>
          <a:srcRect/>
          <a:stretch>
            <a:fillRect/>
          </a:stretch>
        </p:blipFill>
        <p:spPr bwMode="auto">
          <a:xfrm>
            <a:off x="0" y="0"/>
            <a:ext cx="2514600" cy="6858000"/>
          </a:xfrm>
          <a:prstGeom prst="rect">
            <a:avLst/>
          </a:prstGeom>
          <a:noFill/>
        </p:spPr>
      </p:pic>
      <p:sp>
        <p:nvSpPr>
          <p:cNvPr id="6" name="TextBox 5"/>
          <p:cNvSpPr txBox="1"/>
          <p:nvPr/>
        </p:nvSpPr>
        <p:spPr>
          <a:xfrm>
            <a:off x="2514600" y="4971871"/>
            <a:ext cx="6629400" cy="830997"/>
          </a:xfrm>
          <a:prstGeom prst="rect">
            <a:avLst/>
          </a:prstGeom>
          <a:solidFill>
            <a:schemeClr val="tx2">
              <a:lumMod val="40000"/>
              <a:lumOff val="60000"/>
            </a:schemeClr>
          </a:solidFill>
        </p:spPr>
        <p:txBody>
          <a:bodyPr wrap="square" rtlCol="0">
            <a:spAutoFit/>
          </a:bodyPr>
          <a:lstStyle/>
          <a:p>
            <a:pPr algn="ctr"/>
            <a:r>
              <a:rPr lang="en-US" sz="2400" b="1" dirty="0" smtClean="0">
                <a:latin typeface="Angsana New" pitchFamily="18" charset="-34"/>
                <a:cs typeface="Angsana New" pitchFamily="18" charset="-34"/>
              </a:rPr>
              <a:t>Dr. </a:t>
            </a:r>
            <a:r>
              <a:rPr lang="en-US" sz="2400" b="1" dirty="0" err="1" smtClean="0">
                <a:latin typeface="Angsana New" pitchFamily="18" charset="-34"/>
                <a:cs typeface="Angsana New" pitchFamily="18" charset="-34"/>
              </a:rPr>
              <a:t>Rajib</a:t>
            </a:r>
            <a:r>
              <a:rPr lang="en-US" sz="2400" b="1" dirty="0" smtClean="0">
                <a:latin typeface="Angsana New" pitchFamily="18" charset="-34"/>
                <a:cs typeface="Angsana New" pitchFamily="18" charset="-34"/>
              </a:rPr>
              <a:t> Kumar Borah</a:t>
            </a:r>
          </a:p>
          <a:p>
            <a:pPr algn="ctr"/>
            <a:r>
              <a:rPr lang="en-US" sz="2400" b="1" dirty="0" smtClean="0">
                <a:latin typeface="Angsana New" pitchFamily="18" charset="-34"/>
                <a:cs typeface="Angsana New" pitchFamily="18" charset="-34"/>
              </a:rPr>
              <a:t> Scientist - F</a:t>
            </a:r>
          </a:p>
        </p:txBody>
      </p:sp>
      <p:pic>
        <p:nvPicPr>
          <p:cNvPr id="7" name="Picture 6" descr="D:\icfreLogo.gif"/>
          <p:cNvPicPr/>
          <p:nvPr/>
        </p:nvPicPr>
        <p:blipFill>
          <a:blip r:embed="rId4"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5257800" y="2819400"/>
            <a:ext cx="1296144" cy="1268760"/>
          </a:xfrm>
          <a:prstGeom prst="rect">
            <a:avLst/>
          </a:prstGeom>
          <a:noFill/>
          <a:ln>
            <a:noFill/>
          </a:ln>
        </p:spPr>
      </p:pic>
      <p:sp>
        <p:nvSpPr>
          <p:cNvPr id="8" name="Rectangle 7"/>
          <p:cNvSpPr/>
          <p:nvPr/>
        </p:nvSpPr>
        <p:spPr>
          <a:xfrm>
            <a:off x="2514600" y="6137275"/>
            <a:ext cx="66294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9" name="TextBox 8"/>
          <p:cNvSpPr txBox="1"/>
          <p:nvPr/>
        </p:nvSpPr>
        <p:spPr>
          <a:xfrm>
            <a:off x="3352800" y="61354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pic>
        <p:nvPicPr>
          <p:cNvPr id="10" name="Picture 61" descr="rfri"/>
          <p:cNvPicPr>
            <a:picLocks noChangeAspect="1" noChangeArrowheads="1"/>
          </p:cNvPicPr>
          <p:nvPr/>
        </p:nvPicPr>
        <p:blipFill>
          <a:blip r:embed="rId5"/>
          <a:srcRect t="13940"/>
          <a:stretch>
            <a:fillRect/>
          </a:stretch>
        </p:blipFill>
        <p:spPr bwMode="auto">
          <a:xfrm>
            <a:off x="2514600" y="6159500"/>
            <a:ext cx="838199" cy="698500"/>
          </a:xfrm>
          <a:prstGeom prst="rect">
            <a:avLst/>
          </a:prstGeom>
          <a:noFill/>
          <a:ln w="9525">
            <a:noFill/>
            <a:miter lim="800000"/>
            <a:headEnd/>
            <a:tailEnd/>
          </a:ln>
        </p:spPr>
      </p:pic>
      <p:pic>
        <p:nvPicPr>
          <p:cNvPr id="11" name="Picture 17" descr="icfrelogo"/>
          <p:cNvPicPr>
            <a:picLocks noChangeAspect="1" noChangeArrowheads="1"/>
          </p:cNvPicPr>
          <p:nvPr/>
        </p:nvPicPr>
        <p:blipFill>
          <a:blip r:embed="rId6"/>
          <a:srcRect/>
          <a:stretch>
            <a:fillRect/>
          </a:stretch>
        </p:blipFill>
        <p:spPr bwMode="auto">
          <a:xfrm>
            <a:off x="8382001" y="6149897"/>
            <a:ext cx="762000" cy="7081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a:srcRect t="13940"/>
          <a:stretch>
            <a:fillRect/>
          </a:stretch>
        </p:blipFill>
        <p:spPr bwMode="auto">
          <a:xfrm>
            <a:off x="177800" y="6078538"/>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305800" y="6076950"/>
            <a:ext cx="650875" cy="604838"/>
          </a:xfrm>
          <a:prstGeom prst="rect">
            <a:avLst/>
          </a:prstGeom>
          <a:noFill/>
          <a:ln w="9525">
            <a:noFill/>
            <a:miter lim="800000"/>
            <a:headEnd/>
            <a:tailEnd/>
          </a:ln>
        </p:spPr>
      </p:pic>
      <p:sp>
        <p:nvSpPr>
          <p:cNvPr id="9" name="TextBox 8"/>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sp>
        <p:nvSpPr>
          <p:cNvPr id="10" name="Text Box 10"/>
          <p:cNvSpPr txBox="1">
            <a:spLocks noChangeArrowheads="1"/>
          </p:cNvSpPr>
          <p:nvPr/>
        </p:nvSpPr>
        <p:spPr bwMode="auto">
          <a:xfrm>
            <a:off x="0" y="0"/>
            <a:ext cx="9144000" cy="523220"/>
          </a:xfrm>
          <a:prstGeom prst="rect">
            <a:avLst/>
          </a:prstGeom>
          <a:solidFill>
            <a:srgbClr val="C00000"/>
          </a:solidFill>
          <a:ln w="9525">
            <a:noFill/>
            <a:miter lim="800000"/>
            <a:headEnd/>
            <a:tailEnd/>
          </a:ln>
        </p:spPr>
        <p:txBody>
          <a:bodyPr wrap="square">
            <a:spAutoFit/>
          </a:bodyPr>
          <a:lstStyle/>
          <a:p>
            <a:pPr algn="ctr">
              <a:spcBef>
                <a:spcPct val="50000"/>
              </a:spcBef>
            </a:pPr>
            <a:r>
              <a:rPr lang="en-US" sz="2800" b="1" dirty="0" err="1" smtClean="0">
                <a:solidFill>
                  <a:schemeClr val="bg1"/>
                </a:solidFill>
              </a:rPr>
              <a:t>Agarwood</a:t>
            </a:r>
            <a:r>
              <a:rPr lang="en-US" sz="2800" b="1" dirty="0" smtClean="0">
                <a:solidFill>
                  <a:schemeClr val="bg1"/>
                </a:solidFill>
              </a:rPr>
              <a:t> Trade</a:t>
            </a:r>
          </a:p>
        </p:txBody>
      </p:sp>
      <p:sp>
        <p:nvSpPr>
          <p:cNvPr id="11" name="Text Box 9"/>
          <p:cNvSpPr txBox="1">
            <a:spLocks noChangeArrowheads="1"/>
          </p:cNvSpPr>
          <p:nvPr/>
        </p:nvSpPr>
        <p:spPr bwMode="auto">
          <a:xfrm>
            <a:off x="76200" y="858589"/>
            <a:ext cx="7696200" cy="5770811"/>
          </a:xfrm>
          <a:prstGeom prst="rect">
            <a:avLst/>
          </a:prstGeom>
          <a:noFill/>
          <a:ln w="9525">
            <a:noFill/>
            <a:miter lim="800000"/>
            <a:headEnd/>
            <a:tailEnd/>
          </a:ln>
        </p:spPr>
        <p:txBody>
          <a:bodyPr wrap="square">
            <a:spAutoFit/>
          </a:bodyPr>
          <a:lstStyle/>
          <a:p>
            <a:pPr marL="228600" indent="-228600" algn="just">
              <a:spcBef>
                <a:spcPct val="50000"/>
              </a:spcBef>
              <a:buFont typeface="Wingdings" pitchFamily="2" charset="2"/>
              <a:buChar char="Ø"/>
            </a:pPr>
            <a:r>
              <a:rPr lang="en-US" b="1" dirty="0">
                <a:latin typeface="Times New Roman" pitchFamily="18" charset="0"/>
                <a:cs typeface="Times New Roman" pitchFamily="18" charset="0"/>
              </a:rPr>
              <a:t>Agarwood has become a precious commodity and is comparative to gold . </a:t>
            </a:r>
          </a:p>
          <a:p>
            <a:pPr marL="228600" indent="-228600" algn="just">
              <a:spcBef>
                <a:spcPct val="50000"/>
              </a:spcBef>
              <a:buFont typeface="Wingdings" pitchFamily="2" charset="2"/>
              <a:buChar char="Ø"/>
            </a:pPr>
            <a:r>
              <a:rPr lang="en-IN" b="1" dirty="0">
                <a:solidFill>
                  <a:schemeClr val="accent1"/>
                </a:solidFill>
                <a:latin typeface="Times New Roman" pitchFamily="18" charset="0"/>
                <a:cs typeface="Times New Roman" pitchFamily="18" charset="0"/>
              </a:rPr>
              <a:t>The international trade in agarwood involves wood, wood chips, powder, oil and products such as perfumes, incense and medicines</a:t>
            </a:r>
            <a:r>
              <a:rPr lang="en-IN" b="1" dirty="0" smtClean="0">
                <a:solidFill>
                  <a:schemeClr val="accent1"/>
                </a:solidFill>
                <a:latin typeface="Times New Roman" pitchFamily="18" charset="0"/>
                <a:cs typeface="Times New Roman" pitchFamily="18" charset="0"/>
              </a:rPr>
              <a:t>.</a:t>
            </a:r>
          </a:p>
          <a:p>
            <a:pPr marL="228600" indent="-228600" algn="just">
              <a:spcBef>
                <a:spcPct val="50000"/>
              </a:spcBef>
              <a:buFont typeface="Wingdings" pitchFamily="2" charset="2"/>
              <a:buChar char="Ø"/>
            </a:pPr>
            <a:r>
              <a:rPr lang="en-US" b="1" dirty="0" smtClean="0">
                <a:latin typeface="Times New Roman" pitchFamily="18" charset="0"/>
                <a:cs typeface="Times New Roman" pitchFamily="18" charset="0"/>
              </a:rPr>
              <a:t>The cost of </a:t>
            </a:r>
            <a:r>
              <a:rPr lang="en-US" b="1" dirty="0" err="1" smtClean="0">
                <a:latin typeface="Times New Roman" pitchFamily="18" charset="0"/>
                <a:cs typeface="Times New Roman" pitchFamily="18" charset="0"/>
              </a:rPr>
              <a:t>agarwood</a:t>
            </a:r>
            <a:r>
              <a:rPr lang="en-US" b="1" dirty="0" smtClean="0">
                <a:latin typeface="Times New Roman" pitchFamily="18" charset="0"/>
                <a:cs typeface="Times New Roman" pitchFamily="18" charset="0"/>
              </a:rPr>
              <a:t> is extremely high depending on the oleoresin content of the wood. </a:t>
            </a:r>
          </a:p>
          <a:p>
            <a:pPr marL="228600" indent="-228600" algn="just">
              <a:spcBef>
                <a:spcPct val="50000"/>
              </a:spcBef>
              <a:buFont typeface="Wingdings" pitchFamily="2" charset="2"/>
              <a:buChar char="Ø"/>
            </a:pPr>
            <a:r>
              <a:rPr lang="en-US" b="1" dirty="0" smtClean="0">
                <a:solidFill>
                  <a:schemeClr val="accent1"/>
                </a:solidFill>
                <a:latin typeface="Times New Roman" pitchFamily="18" charset="0"/>
                <a:cs typeface="Times New Roman" pitchFamily="18" charset="0"/>
              </a:rPr>
              <a:t>Prices range from a 10,000 to 30,000 US dollars per </a:t>
            </a:r>
            <a:r>
              <a:rPr lang="en-US" b="1" dirty="0" err="1" smtClean="0">
                <a:solidFill>
                  <a:schemeClr val="accent1"/>
                </a:solidFill>
                <a:latin typeface="Times New Roman" pitchFamily="18" charset="0"/>
                <a:cs typeface="Times New Roman" pitchFamily="18" charset="0"/>
              </a:rPr>
              <a:t>litre</a:t>
            </a:r>
            <a:r>
              <a:rPr lang="en-US" b="1" dirty="0" smtClean="0">
                <a:solidFill>
                  <a:schemeClr val="accent1"/>
                </a:solidFill>
                <a:latin typeface="Times New Roman" pitchFamily="18" charset="0"/>
                <a:cs typeface="Times New Roman" pitchFamily="18" charset="0"/>
              </a:rPr>
              <a:t> of agar oil. </a:t>
            </a:r>
          </a:p>
          <a:p>
            <a:pPr marL="228600" indent="-228600" algn="just">
              <a:buFont typeface="Wingdings" pitchFamily="2" charset="2"/>
              <a:buChar char="Ø"/>
            </a:pPr>
            <a:endParaRPr lang="en-US" b="1" dirty="0" smtClean="0">
              <a:latin typeface="Times New Roman" pitchFamily="18" charset="0"/>
              <a:cs typeface="Times New Roman" pitchFamily="18" charset="0"/>
            </a:endParaRPr>
          </a:p>
          <a:p>
            <a:pPr marL="228600" indent="-228600" algn="just">
              <a:buFont typeface="Wingdings" pitchFamily="2" charset="2"/>
              <a:buChar char="Ø"/>
            </a:pPr>
            <a:r>
              <a:rPr lang="en-US" b="1" dirty="0" smtClean="0">
                <a:latin typeface="Times New Roman" pitchFamily="18" charset="0"/>
                <a:cs typeface="Times New Roman" pitchFamily="18" charset="0"/>
              </a:rPr>
              <a:t>Indonesia and Malaysia appear to be the main traders of </a:t>
            </a:r>
            <a:r>
              <a:rPr lang="en-US" b="1" dirty="0" err="1" smtClean="0">
                <a:latin typeface="Times New Roman" pitchFamily="18" charset="0"/>
                <a:cs typeface="Times New Roman" pitchFamily="18" charset="0"/>
              </a:rPr>
              <a:t>agarwood</a:t>
            </a:r>
            <a:r>
              <a:rPr lang="en-US" b="1" dirty="0" smtClean="0">
                <a:latin typeface="Times New Roman" pitchFamily="18" charset="0"/>
                <a:cs typeface="Times New Roman" pitchFamily="18" charset="0"/>
              </a:rPr>
              <a:t> in international trade and are the major contributors to import of agar in India.</a:t>
            </a:r>
          </a:p>
          <a:p>
            <a:pPr marL="228600" indent="-228600" algn="just">
              <a:buFont typeface="Wingdings" pitchFamily="2" charset="2"/>
              <a:buChar char="Ø"/>
            </a:pPr>
            <a:endParaRPr lang="en-US" b="1" dirty="0" smtClean="0">
              <a:latin typeface="Times New Roman" pitchFamily="18" charset="0"/>
              <a:cs typeface="Times New Roman" pitchFamily="18" charset="0"/>
            </a:endParaRPr>
          </a:p>
          <a:p>
            <a:pPr marL="228600" indent="-228600" algn="just">
              <a:buFont typeface="Wingdings" pitchFamily="2" charset="2"/>
              <a:buChar char="Ø"/>
            </a:pPr>
            <a:r>
              <a:rPr lang="en-US" b="1" dirty="0" smtClean="0">
                <a:solidFill>
                  <a:schemeClr val="accent1"/>
                </a:solidFill>
                <a:latin typeface="Times New Roman" pitchFamily="18" charset="0"/>
                <a:cs typeface="Times New Roman" pitchFamily="18" charset="0"/>
              </a:rPr>
              <a:t>Considering the economic importance and abundance of </a:t>
            </a:r>
          </a:p>
          <a:p>
            <a:pPr marL="228600" indent="-228600" algn="just"/>
            <a:r>
              <a:rPr lang="en-US" b="1" i="1" dirty="0" smtClean="0">
                <a:solidFill>
                  <a:schemeClr val="accent1"/>
                </a:solidFill>
                <a:latin typeface="Times New Roman" pitchFamily="18" charset="0"/>
                <a:cs typeface="Times New Roman" pitchFamily="18" charset="0"/>
              </a:rPr>
              <a:t>	</a:t>
            </a:r>
            <a:r>
              <a:rPr lang="en-US" b="1" i="1" dirty="0" err="1" smtClean="0">
                <a:solidFill>
                  <a:schemeClr val="accent1"/>
                </a:solidFill>
                <a:latin typeface="Times New Roman" pitchFamily="18" charset="0"/>
                <a:cs typeface="Times New Roman" pitchFamily="18" charset="0"/>
              </a:rPr>
              <a:t>Sasi</a:t>
            </a:r>
            <a:r>
              <a:rPr lang="en-US" b="1" dirty="0" smtClean="0">
                <a:solidFill>
                  <a:schemeClr val="accent1"/>
                </a:solidFill>
                <a:latin typeface="Times New Roman" pitchFamily="18" charset="0"/>
                <a:cs typeface="Times New Roman" pitchFamily="18" charset="0"/>
              </a:rPr>
              <a:t> trees in North East, the trade of </a:t>
            </a:r>
            <a:r>
              <a:rPr lang="en-US" b="1" dirty="0" err="1" smtClean="0">
                <a:solidFill>
                  <a:schemeClr val="accent1"/>
                </a:solidFill>
                <a:latin typeface="Times New Roman" pitchFamily="18" charset="0"/>
                <a:cs typeface="Times New Roman" pitchFamily="18" charset="0"/>
              </a:rPr>
              <a:t>agarwood</a:t>
            </a:r>
            <a:r>
              <a:rPr lang="en-US" b="1" dirty="0" smtClean="0">
                <a:solidFill>
                  <a:schemeClr val="accent1"/>
                </a:solidFill>
                <a:latin typeface="Times New Roman" pitchFamily="18" charset="0"/>
                <a:cs typeface="Times New Roman" pitchFamily="18" charset="0"/>
              </a:rPr>
              <a:t> has become </a:t>
            </a:r>
          </a:p>
          <a:p>
            <a:pPr marL="228600" indent="-228600" algn="just"/>
            <a:r>
              <a:rPr lang="en-US" b="1" dirty="0" smtClean="0">
                <a:solidFill>
                  <a:schemeClr val="accent1"/>
                </a:solidFill>
                <a:latin typeface="Times New Roman" pitchFamily="18" charset="0"/>
                <a:cs typeface="Times New Roman" pitchFamily="18" charset="0"/>
              </a:rPr>
              <a:t>	a fascinating industry not only in this area, but also in </a:t>
            </a:r>
          </a:p>
          <a:p>
            <a:pPr marL="228600" indent="-228600" algn="just"/>
            <a:r>
              <a:rPr lang="en-US" b="1" dirty="0" smtClean="0">
                <a:solidFill>
                  <a:schemeClr val="accent1"/>
                </a:solidFill>
                <a:latin typeface="Times New Roman" pitchFamily="18" charset="0"/>
                <a:cs typeface="Times New Roman" pitchFamily="18" charset="0"/>
              </a:rPr>
              <a:t>	the whole world market. </a:t>
            </a:r>
          </a:p>
          <a:p>
            <a:pPr algn="just"/>
            <a:endParaRPr lang="en-US" b="1" dirty="0" smtClean="0">
              <a:latin typeface="Times New Roman" pitchFamily="18" charset="0"/>
              <a:cs typeface="Times New Roman" pitchFamily="18" charset="0"/>
            </a:endParaRPr>
          </a:p>
          <a:p>
            <a:pPr algn="just">
              <a:spcBef>
                <a:spcPct val="50000"/>
              </a:spcBef>
              <a:buFont typeface="Wingdings" pitchFamily="2" charset="2"/>
              <a:buChar char="Ø"/>
            </a:pPr>
            <a:endParaRPr lang="en-US" b="1" dirty="0">
              <a:latin typeface="Times New Roman" pitchFamily="18" charset="0"/>
              <a:cs typeface="Times New Roman" pitchFamily="18" charset="0"/>
            </a:endParaRPr>
          </a:p>
          <a:p>
            <a:pPr>
              <a:spcBef>
                <a:spcPct val="50000"/>
              </a:spcBef>
              <a:buFont typeface="Wingdings" pitchFamily="2" charset="2"/>
              <a:buChar char="Ø"/>
            </a:pPr>
            <a:endParaRPr lang="en-US" b="1" dirty="0">
              <a:solidFill>
                <a:srgbClr val="FFFF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7772400" y="2667000"/>
            <a:ext cx="1219199" cy="13229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7848600" y="609600"/>
            <a:ext cx="1219199" cy="1981200"/>
          </a:xfrm>
          <a:prstGeom prst="rect">
            <a:avLst/>
          </a:prstGeom>
          <a:noFill/>
          <a:ln w="9525">
            <a:noFill/>
            <a:miter lim="800000"/>
            <a:headEnd/>
            <a:tailEnd/>
          </a:ln>
          <a:effectLst/>
        </p:spPr>
      </p:pic>
      <p:pic>
        <p:nvPicPr>
          <p:cNvPr id="13" name="Picture 3" descr="C:\Users\GCR-Office\Desktop\NMPB Photos\Namti (Sivsagar) 13.12.2013\DSC00305.JPG"/>
          <p:cNvPicPr>
            <a:picLocks noChangeAspect="1" noChangeArrowheads="1"/>
          </p:cNvPicPr>
          <p:nvPr/>
        </p:nvPicPr>
        <p:blipFill>
          <a:blip r:embed="rId6" cstate="print"/>
          <a:srcRect/>
          <a:stretch>
            <a:fillRect/>
          </a:stretch>
        </p:blipFill>
        <p:spPr bwMode="auto">
          <a:xfrm>
            <a:off x="6324600" y="4114800"/>
            <a:ext cx="2686172" cy="1752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a:srcRect t="13940"/>
          <a:stretch>
            <a:fillRect/>
          </a:stretch>
        </p:blipFill>
        <p:spPr bwMode="auto">
          <a:xfrm>
            <a:off x="177800" y="6078538"/>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305800" y="6076950"/>
            <a:ext cx="650875" cy="604838"/>
          </a:xfrm>
          <a:prstGeom prst="rect">
            <a:avLst/>
          </a:prstGeom>
          <a:noFill/>
          <a:ln w="9525">
            <a:noFill/>
            <a:miter lim="800000"/>
            <a:headEnd/>
            <a:tailEnd/>
          </a:ln>
        </p:spPr>
      </p:pic>
      <p:sp>
        <p:nvSpPr>
          <p:cNvPr id="9" name="TextBox 8"/>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sp>
        <p:nvSpPr>
          <p:cNvPr id="10" name="Title 1"/>
          <p:cNvSpPr txBox="1">
            <a:spLocks/>
          </p:cNvSpPr>
          <p:nvPr/>
        </p:nvSpPr>
        <p:spPr>
          <a:xfrm>
            <a:off x="0" y="0"/>
            <a:ext cx="9144000" cy="533400"/>
          </a:xfrm>
          <a:prstGeom prst="rect">
            <a:avLst/>
          </a:prstGeom>
          <a:solidFill>
            <a:schemeClr val="accent6">
              <a:lumMod val="40000"/>
              <a:lumOff val="6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INDIA’S ROLE IN AGAR WOOD TRADE</a:t>
            </a:r>
            <a:endParaRPr kumimoji="0" lang="en-US" sz="2800" b="1"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
        <p:nvSpPr>
          <p:cNvPr id="11" name="Content Placeholder 2"/>
          <p:cNvSpPr txBox="1">
            <a:spLocks/>
          </p:cNvSpPr>
          <p:nvPr/>
        </p:nvSpPr>
        <p:spPr>
          <a:xfrm>
            <a:off x="1143000" y="609600"/>
            <a:ext cx="6629400" cy="5410200"/>
          </a:xfrm>
          <a:prstGeom prst="rect">
            <a:avLst/>
          </a:prstGeom>
        </p:spPr>
        <p:txBody>
          <a:bodyPr vert="horz" lIns="91440" tIns="45720" rIns="91440" bIns="45720" rtlCol="0">
            <a:normAutofit fontScale="92500" lnSpcReduction="20000"/>
          </a:bodyPr>
          <a:lstStyle/>
          <a:p>
            <a:pPr marL="228600" marR="0" lvl="0" indent="-2286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b="1" i="0" u="none" strike="noStrike" kern="1200" cap="none" spc="0" normalizeH="0" baseline="0" noProof="0" dirty="0" smtClean="0">
                <a:ln>
                  <a:noFill/>
                </a:ln>
                <a:effectLst/>
                <a:uLnTx/>
                <a:uFillTx/>
                <a:latin typeface="Times New Roman" pitchFamily="18" charset="0"/>
                <a:cs typeface="Times New Roman" pitchFamily="18" charset="0"/>
              </a:rPr>
              <a:t>India was previously the centre of a thriving industry and trade based on agar wood. Products produced and traded included wood, chips, powder and oil, being used mainly for perfumes, incense and medicine (including </a:t>
            </a:r>
            <a:r>
              <a:rPr kumimoji="0" lang="en-US" b="1" i="0" u="none" strike="noStrike" kern="1200" cap="none" spc="0" normalizeH="0" baseline="0" noProof="0" dirty="0" err="1" smtClean="0">
                <a:ln>
                  <a:noFill/>
                </a:ln>
                <a:effectLst/>
                <a:uLnTx/>
                <a:uFillTx/>
                <a:latin typeface="Times New Roman" pitchFamily="18" charset="0"/>
                <a:cs typeface="Times New Roman" pitchFamily="18" charset="0"/>
              </a:rPr>
              <a:t>Ayurvedic</a:t>
            </a:r>
            <a:r>
              <a:rPr kumimoji="0" lang="en-US" b="1" i="0" u="none" strike="noStrike" kern="1200" cap="none" spc="0" normalizeH="0" baseline="0" noProof="0" dirty="0" smtClean="0">
                <a:ln>
                  <a:noFill/>
                </a:ln>
                <a:effectLst/>
                <a:uLnTx/>
                <a:uFillTx/>
                <a:latin typeface="Times New Roman" pitchFamily="18" charset="0"/>
                <a:cs typeface="Times New Roman" pitchFamily="18" charset="0"/>
              </a:rPr>
              <a:t>).</a:t>
            </a:r>
          </a:p>
          <a:p>
            <a:pPr marL="228600" marR="0" lvl="0" indent="-2286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b="1" i="0" u="none" strike="noStrike" kern="1200" cap="none" spc="0" normalizeH="0" baseline="0" noProof="0" dirty="0" smtClean="0">
              <a:ln>
                <a:noFill/>
              </a:ln>
              <a:effectLst/>
              <a:uLnTx/>
              <a:uFillTx/>
              <a:latin typeface="Times New Roman" pitchFamily="18" charset="0"/>
              <a:cs typeface="Times New Roman" pitchFamily="18" charset="0"/>
            </a:endParaRPr>
          </a:p>
          <a:p>
            <a:pPr marL="228600" marR="0" lvl="0" indent="-2286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b="1" i="0" u="none" strike="noStrike" kern="1200" cap="none" spc="0" normalizeH="0" baseline="0" noProof="0" dirty="0" smtClean="0">
                <a:ln>
                  <a:noFill/>
                </a:ln>
                <a:solidFill>
                  <a:srgbClr val="2025E8"/>
                </a:solidFill>
                <a:effectLst/>
                <a:uLnTx/>
                <a:uFillTx/>
                <a:latin typeface="Times New Roman" pitchFamily="18" charset="0"/>
                <a:cs typeface="Times New Roman" pitchFamily="18" charset="0"/>
              </a:rPr>
              <a:t>Agar wood harvested from north-east Indian States, predominantly Assam, was taken to </a:t>
            </a:r>
            <a:r>
              <a:rPr kumimoji="0" lang="en-US" b="1" i="0" u="none" strike="noStrike" kern="1200" cap="none" spc="0" normalizeH="0" baseline="0" noProof="0" dirty="0" err="1" smtClean="0">
                <a:ln>
                  <a:noFill/>
                </a:ln>
                <a:solidFill>
                  <a:srgbClr val="2025E8"/>
                </a:solidFill>
                <a:effectLst/>
                <a:uLnTx/>
                <a:uFillTx/>
                <a:latin typeface="Times New Roman" pitchFamily="18" charset="0"/>
                <a:cs typeface="Times New Roman" pitchFamily="18" charset="0"/>
              </a:rPr>
              <a:t>Hojai</a:t>
            </a:r>
            <a:r>
              <a:rPr kumimoji="0" lang="en-US" b="1" i="0" u="none" strike="noStrike" kern="1200" cap="none" spc="0" normalizeH="0" baseline="0" noProof="0" dirty="0" smtClean="0">
                <a:ln>
                  <a:noFill/>
                </a:ln>
                <a:solidFill>
                  <a:srgbClr val="2025E8"/>
                </a:solidFill>
                <a:effectLst/>
                <a:uLnTx/>
                <a:uFillTx/>
                <a:latin typeface="Times New Roman" pitchFamily="18" charset="0"/>
                <a:cs typeface="Times New Roman" pitchFamily="18" charset="0"/>
              </a:rPr>
              <a:t> in Assam where it was processed into chips, dust and oil.</a:t>
            </a:r>
          </a:p>
          <a:p>
            <a:pPr marL="228600" marR="0" lvl="0" indent="-2286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b="1" i="0" u="none" strike="noStrike" kern="1200" cap="none" spc="0" normalizeH="0" baseline="0" noProof="0" dirty="0" smtClean="0">
              <a:ln>
                <a:noFill/>
              </a:ln>
              <a:effectLst/>
              <a:uLnTx/>
              <a:uFillTx/>
              <a:latin typeface="Times New Roman" pitchFamily="18" charset="0"/>
              <a:cs typeface="Times New Roman" pitchFamily="18" charset="0"/>
            </a:endParaRPr>
          </a:p>
          <a:p>
            <a:pPr marL="228600" marR="0" lvl="0" indent="-2286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b="1" i="0" u="none" strike="noStrike" kern="1200" cap="none" spc="0" normalizeH="0" baseline="0" noProof="0" dirty="0" smtClean="0">
                <a:ln>
                  <a:noFill/>
                </a:ln>
                <a:effectLst/>
                <a:uLnTx/>
                <a:uFillTx/>
                <a:latin typeface="Times New Roman" pitchFamily="18" charset="0"/>
                <a:cs typeface="Times New Roman" pitchFamily="18" charset="0"/>
              </a:rPr>
              <a:t>Importers and exporters previously supplied to traders in Mumbai and Calcutta, primarily with Assamese agar wood, but suppliers have largely shifted their base to south-east Asian countries, particularly Singapore, owing to the scarcity of Indian agar wood.</a:t>
            </a:r>
          </a:p>
          <a:p>
            <a:pPr marL="228600" marR="0" lvl="0" indent="-2286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b="1" i="0" u="none" strike="noStrike" kern="1200" cap="none" spc="0" normalizeH="0" baseline="0" noProof="0" dirty="0" smtClean="0">
              <a:ln>
                <a:noFill/>
              </a:ln>
              <a:effectLst/>
              <a:uLnTx/>
              <a:uFillTx/>
              <a:latin typeface="Times New Roman" pitchFamily="18" charset="0"/>
              <a:cs typeface="Times New Roman" pitchFamily="18" charset="0"/>
            </a:endParaRPr>
          </a:p>
          <a:p>
            <a:pPr marL="228600" marR="0" lvl="0" indent="-2286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lang="en-US" b="1" dirty="0" smtClean="0">
                <a:solidFill>
                  <a:srgbClr val="2025E8"/>
                </a:solidFill>
                <a:latin typeface="Times New Roman" pitchFamily="18" charset="0"/>
                <a:cs typeface="Times New Roman" pitchFamily="18" charset="0"/>
              </a:rPr>
              <a:t>The </a:t>
            </a:r>
            <a:r>
              <a:rPr lang="en-US" b="1" i="1" dirty="0" smtClean="0">
                <a:solidFill>
                  <a:srgbClr val="2025E8"/>
                </a:solidFill>
                <a:latin typeface="Times New Roman" pitchFamily="18" charset="0"/>
                <a:cs typeface="Times New Roman" pitchFamily="18" charset="0"/>
              </a:rPr>
              <a:t>A. </a:t>
            </a:r>
            <a:r>
              <a:rPr lang="en-US" b="1" i="1" dirty="0" err="1" smtClean="0">
                <a:solidFill>
                  <a:srgbClr val="2025E8"/>
                </a:solidFill>
                <a:latin typeface="Times New Roman" pitchFamily="18" charset="0"/>
                <a:cs typeface="Times New Roman" pitchFamily="18" charset="0"/>
              </a:rPr>
              <a:t>malaccensis</a:t>
            </a:r>
            <a:r>
              <a:rPr lang="en-US" b="1" dirty="0" smtClean="0">
                <a:solidFill>
                  <a:srgbClr val="2025E8"/>
                </a:solidFill>
                <a:latin typeface="Times New Roman" pitchFamily="18" charset="0"/>
                <a:cs typeface="Times New Roman" pitchFamily="18" charset="0"/>
              </a:rPr>
              <a:t> tree is becoming very rare in the wild due to illegal extraction. The extremely high prices paid for high quality </a:t>
            </a:r>
            <a:r>
              <a:rPr lang="en-US" b="1" dirty="0" err="1" smtClean="0">
                <a:solidFill>
                  <a:srgbClr val="2025E8"/>
                </a:solidFill>
                <a:latin typeface="Times New Roman" pitchFamily="18" charset="0"/>
                <a:cs typeface="Times New Roman" pitchFamily="18" charset="0"/>
              </a:rPr>
              <a:t>agarwood</a:t>
            </a:r>
            <a:r>
              <a:rPr lang="en-US" b="1" dirty="0" smtClean="0">
                <a:solidFill>
                  <a:srgbClr val="2025E8"/>
                </a:solidFill>
                <a:latin typeface="Times New Roman" pitchFamily="18" charset="0"/>
                <a:cs typeface="Times New Roman" pitchFamily="18" charset="0"/>
              </a:rPr>
              <a:t> and for the essential oil and the indiscriminate felling of diseased and healthy trees threaten natural stands of </a:t>
            </a:r>
            <a:r>
              <a:rPr lang="en-US" b="1" i="1" dirty="0" smtClean="0">
                <a:solidFill>
                  <a:srgbClr val="2025E8"/>
                </a:solidFill>
                <a:latin typeface="Times New Roman" pitchFamily="18" charset="0"/>
                <a:cs typeface="Times New Roman" pitchFamily="18" charset="0"/>
              </a:rPr>
              <a:t>A. </a:t>
            </a:r>
            <a:r>
              <a:rPr lang="en-US" b="1" i="1" dirty="0" err="1" smtClean="0">
                <a:solidFill>
                  <a:srgbClr val="2025E8"/>
                </a:solidFill>
                <a:latin typeface="Times New Roman" pitchFamily="18" charset="0"/>
                <a:cs typeface="Times New Roman" pitchFamily="18" charset="0"/>
              </a:rPr>
              <a:t>malaccensis</a:t>
            </a:r>
            <a:r>
              <a:rPr lang="en-US" b="1" i="1" dirty="0" smtClean="0">
                <a:solidFill>
                  <a:srgbClr val="2025E8"/>
                </a:solidFill>
                <a:latin typeface="Times New Roman" pitchFamily="18" charset="0"/>
                <a:cs typeface="Times New Roman" pitchFamily="18" charset="0"/>
              </a:rPr>
              <a:t> </a:t>
            </a:r>
            <a:r>
              <a:rPr lang="en-US" b="1" dirty="0" smtClean="0">
                <a:solidFill>
                  <a:srgbClr val="2025E8"/>
                </a:solidFill>
                <a:latin typeface="Times New Roman" pitchFamily="18" charset="0"/>
                <a:cs typeface="Times New Roman" pitchFamily="18" charset="0"/>
              </a:rPr>
              <a:t>to extinction. </a:t>
            </a:r>
            <a:endParaRPr kumimoji="0" lang="en-US" b="1" i="0" u="none" strike="noStrike" kern="1200" cap="none" spc="0" normalizeH="0" baseline="0" noProof="0" dirty="0" smtClean="0">
              <a:ln>
                <a:noFill/>
              </a:ln>
              <a:solidFill>
                <a:srgbClr val="2025E8"/>
              </a:solidFill>
              <a:effectLst/>
              <a:uLnTx/>
              <a:uFillTx/>
              <a:latin typeface="Times New Roman" pitchFamily="18" charset="0"/>
              <a:cs typeface="Times New Roman" pitchFamily="18" charset="0"/>
            </a:endParaRPr>
          </a:p>
          <a:p>
            <a:pPr marL="228600" marR="0" lvl="0" indent="-2286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b="1" i="0" u="none" strike="noStrike" kern="1200" cap="none" spc="0" normalizeH="0" baseline="0" noProof="0" dirty="0" smtClean="0">
              <a:ln>
                <a:noFill/>
              </a:ln>
              <a:effectLst/>
              <a:uLnTx/>
              <a:uFillTx/>
              <a:latin typeface="Times New Roman" pitchFamily="18" charset="0"/>
              <a:cs typeface="Times New Roman" pitchFamily="18" charset="0"/>
            </a:endParaRPr>
          </a:p>
          <a:p>
            <a:pPr marL="228600" marR="0" lvl="0" indent="-2286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b="1" i="0" u="none" strike="noStrike" kern="1200" cap="none" spc="0" normalizeH="0" baseline="0" noProof="0" dirty="0" smtClean="0">
                <a:ln>
                  <a:noFill/>
                </a:ln>
                <a:effectLst/>
                <a:uLnTx/>
                <a:uFillTx/>
                <a:latin typeface="Times New Roman" pitchFamily="18" charset="0"/>
                <a:cs typeface="Times New Roman" pitchFamily="18" charset="0"/>
              </a:rPr>
              <a:t>The decline in the trade started 15-20 years ago. Even with the decline in trade, however, there is still an agar wood chip, oil and powder processing industry in India.</a:t>
            </a:r>
          </a:p>
          <a:p>
            <a:pPr marL="0" marR="0" lvl="0" indent="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b="1" i="0" u="none" strike="noStrike" kern="1200" cap="none" spc="0" normalizeH="0" baseline="0" noProof="0" dirty="0" smtClean="0">
              <a:ln>
                <a:noFill/>
              </a:ln>
              <a:solidFill>
                <a:schemeClr val="tx1">
                  <a:tint val="75000"/>
                </a:schemeClr>
              </a:solidFill>
              <a:effectLst/>
              <a:uLnTx/>
              <a:uFillTx/>
              <a:latin typeface="Times New Roman" pitchFamily="18" charset="0"/>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b="0" i="0" u="none" strike="noStrike" kern="1200" cap="none" spc="0" normalizeH="0" baseline="0" noProof="0" dirty="0">
              <a:ln>
                <a:noFill/>
              </a:ln>
              <a:solidFill>
                <a:schemeClr val="tx1">
                  <a:tint val="75000"/>
                </a:schemeClr>
              </a:solidFill>
              <a:effectLst/>
              <a:uLnTx/>
              <a:uFillTx/>
              <a:latin typeface="Times New Roman" pitchFamily="18" charset="0"/>
              <a:cs typeface="Times New Roman" pitchFamily="18" charset="0"/>
            </a:endParaRPr>
          </a:p>
        </p:txBody>
      </p:sp>
      <p:pic>
        <p:nvPicPr>
          <p:cNvPr id="12" name="Picture 11" descr="http://caycanhtramhuong.vn/data/upload/nhang-tram-huong_4_1.jpg"/>
          <p:cNvPicPr/>
          <p:nvPr/>
        </p:nvPicPr>
        <p:blipFill>
          <a:blip r:embed="rId4" cstate="print"/>
          <a:srcRect/>
          <a:stretch>
            <a:fillRect/>
          </a:stretch>
        </p:blipFill>
        <p:spPr bwMode="auto">
          <a:xfrm>
            <a:off x="8153400" y="609600"/>
            <a:ext cx="914400" cy="838200"/>
          </a:xfrm>
          <a:prstGeom prst="rect">
            <a:avLst/>
          </a:prstGeom>
          <a:noFill/>
          <a:ln w="9525">
            <a:noFill/>
            <a:miter lim="800000"/>
            <a:headEnd/>
            <a:tailEnd/>
          </a:ln>
        </p:spPr>
      </p:pic>
      <p:pic>
        <p:nvPicPr>
          <p:cNvPr id="13" name="Picture 12" descr="http://caycanhtramhuong.vn/data/upload/nhang-tram-huong_4_1.jpg"/>
          <p:cNvPicPr/>
          <p:nvPr/>
        </p:nvPicPr>
        <p:blipFill>
          <a:blip r:embed="rId4" cstate="print"/>
          <a:srcRect/>
          <a:stretch>
            <a:fillRect/>
          </a:stretch>
        </p:blipFill>
        <p:spPr bwMode="auto">
          <a:xfrm>
            <a:off x="76200" y="609601"/>
            <a:ext cx="914400" cy="914399"/>
          </a:xfrm>
          <a:prstGeom prst="rect">
            <a:avLst/>
          </a:prstGeom>
          <a:noFill/>
          <a:ln w="9525">
            <a:noFill/>
            <a:miter lim="800000"/>
            <a:headEnd/>
            <a:tailEnd/>
          </a:ln>
        </p:spPr>
      </p:pic>
      <p:pic>
        <p:nvPicPr>
          <p:cNvPr id="14" name="irc_mi" descr="http://galleryplus.ebayimg.com/ws/web/110613236482_1_0_1/1000x1000.jpg"/>
          <p:cNvPicPr/>
          <p:nvPr/>
        </p:nvPicPr>
        <p:blipFill>
          <a:blip r:embed="rId5" cstate="print"/>
          <a:srcRect/>
          <a:stretch>
            <a:fillRect/>
          </a:stretch>
        </p:blipFill>
        <p:spPr bwMode="auto">
          <a:xfrm>
            <a:off x="7875888" y="1295400"/>
            <a:ext cx="887112" cy="914400"/>
          </a:xfrm>
          <a:prstGeom prst="rect">
            <a:avLst/>
          </a:prstGeom>
          <a:noFill/>
          <a:ln w="9525">
            <a:noFill/>
            <a:miter lim="800000"/>
            <a:headEnd/>
            <a:tailEnd/>
          </a:ln>
        </p:spPr>
      </p:pic>
      <p:pic>
        <p:nvPicPr>
          <p:cNvPr id="15" name="irc_mi" descr="http://galleryplus.ebayimg.com/ws/web/110613236482_1_0_1/1000x1000.jpg"/>
          <p:cNvPicPr/>
          <p:nvPr/>
        </p:nvPicPr>
        <p:blipFill>
          <a:blip r:embed="rId5" cstate="print"/>
          <a:srcRect/>
          <a:stretch>
            <a:fillRect/>
          </a:stretch>
        </p:blipFill>
        <p:spPr bwMode="auto">
          <a:xfrm>
            <a:off x="381000" y="1295400"/>
            <a:ext cx="887112" cy="914400"/>
          </a:xfrm>
          <a:prstGeom prst="rect">
            <a:avLst/>
          </a:prstGeom>
          <a:noFill/>
          <a:ln w="9525">
            <a:noFill/>
            <a:miter lim="800000"/>
            <a:headEnd/>
            <a:tailEnd/>
          </a:ln>
        </p:spPr>
      </p:pic>
      <p:pic>
        <p:nvPicPr>
          <p:cNvPr id="16" name="Picture 2" descr="I:\DSC05071.JPG"/>
          <p:cNvPicPr>
            <a:picLocks noChangeAspect="1" noChangeArrowheads="1"/>
          </p:cNvPicPr>
          <p:nvPr/>
        </p:nvPicPr>
        <p:blipFill>
          <a:blip r:embed="rId6" cstate="print"/>
          <a:srcRect/>
          <a:stretch>
            <a:fillRect/>
          </a:stretch>
        </p:blipFill>
        <p:spPr bwMode="auto">
          <a:xfrm>
            <a:off x="8153400" y="2057401"/>
            <a:ext cx="889202" cy="914400"/>
          </a:xfrm>
          <a:prstGeom prst="rect">
            <a:avLst/>
          </a:prstGeom>
          <a:noFill/>
        </p:spPr>
      </p:pic>
      <p:pic>
        <p:nvPicPr>
          <p:cNvPr id="17" name="Picture 2" descr="I:\DSC05071.JPG"/>
          <p:cNvPicPr>
            <a:picLocks noChangeAspect="1" noChangeArrowheads="1"/>
          </p:cNvPicPr>
          <p:nvPr/>
        </p:nvPicPr>
        <p:blipFill>
          <a:blip r:embed="rId6" cstate="print"/>
          <a:srcRect/>
          <a:stretch>
            <a:fillRect/>
          </a:stretch>
        </p:blipFill>
        <p:spPr bwMode="auto">
          <a:xfrm>
            <a:off x="76200" y="2057400"/>
            <a:ext cx="889202" cy="914400"/>
          </a:xfrm>
          <a:prstGeom prst="rect">
            <a:avLst/>
          </a:prstGeom>
          <a:noFill/>
        </p:spPr>
      </p:pic>
      <p:pic>
        <p:nvPicPr>
          <p:cNvPr id="18" name="irc_mi" descr="http://d3eboq4f20rgy1.cloudfront.net/shop/media/catalog/product/cache/1/image/850x/17f82f742ffe127f42dca9de82fb58b1/j/a/ja-body-lotion-2.5oz-425x467.jpg"/>
          <p:cNvPicPr/>
          <p:nvPr/>
        </p:nvPicPr>
        <p:blipFill>
          <a:blip r:embed="rId7" cstate="print"/>
          <a:srcRect/>
          <a:stretch>
            <a:fillRect/>
          </a:stretch>
        </p:blipFill>
        <p:spPr bwMode="auto">
          <a:xfrm>
            <a:off x="304800" y="2819400"/>
            <a:ext cx="914400" cy="992088"/>
          </a:xfrm>
          <a:prstGeom prst="rect">
            <a:avLst/>
          </a:prstGeom>
          <a:noFill/>
          <a:ln w="9525">
            <a:noFill/>
            <a:miter lim="800000"/>
            <a:headEnd/>
            <a:tailEnd/>
          </a:ln>
        </p:spPr>
      </p:pic>
      <p:pic>
        <p:nvPicPr>
          <p:cNvPr id="19" name="irc_mi" descr="http://d3eboq4f20rgy1.cloudfront.net/shop/media/catalog/product/cache/1/image/850x/17f82f742ffe127f42dca9de82fb58b1/j/a/ja-body-lotion-2.5oz-425x467.jpg"/>
          <p:cNvPicPr/>
          <p:nvPr/>
        </p:nvPicPr>
        <p:blipFill>
          <a:blip r:embed="rId7" cstate="print"/>
          <a:srcRect/>
          <a:stretch>
            <a:fillRect/>
          </a:stretch>
        </p:blipFill>
        <p:spPr bwMode="auto">
          <a:xfrm>
            <a:off x="7772400" y="2819400"/>
            <a:ext cx="914400" cy="992088"/>
          </a:xfrm>
          <a:prstGeom prst="rect">
            <a:avLst/>
          </a:prstGeom>
          <a:noFill/>
          <a:ln w="9525">
            <a:noFill/>
            <a:miter lim="800000"/>
            <a:headEnd/>
            <a:tailEnd/>
          </a:ln>
        </p:spPr>
      </p:pic>
      <p:pic>
        <p:nvPicPr>
          <p:cNvPr id="20" name="irc_mi" descr="http://www.pompadour.com.au/media/catalog/product/cache/1/image/9df78eab33525d08d6e5fb8d27136e95/p/o/pompadour_soy_candle_boxed_-_elysium_1_1.jpg"/>
          <p:cNvPicPr/>
          <p:nvPr/>
        </p:nvPicPr>
        <p:blipFill>
          <a:blip r:embed="rId8" cstate="print"/>
          <a:srcRect/>
          <a:stretch>
            <a:fillRect/>
          </a:stretch>
        </p:blipFill>
        <p:spPr bwMode="auto">
          <a:xfrm>
            <a:off x="152400" y="5029201"/>
            <a:ext cx="990600" cy="914400"/>
          </a:xfrm>
          <a:prstGeom prst="rect">
            <a:avLst/>
          </a:prstGeom>
          <a:noFill/>
          <a:ln w="9525">
            <a:noFill/>
            <a:miter lim="800000"/>
            <a:headEnd/>
            <a:tailEnd/>
          </a:ln>
        </p:spPr>
      </p:pic>
      <p:pic>
        <p:nvPicPr>
          <p:cNvPr id="21" name="irc_mi" descr="http://www.pompadour.com.au/media/catalog/product/cache/1/image/9df78eab33525d08d6e5fb8d27136e95/p/o/pompadour_soy_candle_boxed_-_elysium_1_1.jpg"/>
          <p:cNvPicPr/>
          <p:nvPr/>
        </p:nvPicPr>
        <p:blipFill>
          <a:blip r:embed="rId9" cstate="print"/>
          <a:srcRect/>
          <a:stretch>
            <a:fillRect/>
          </a:stretch>
        </p:blipFill>
        <p:spPr bwMode="auto">
          <a:xfrm>
            <a:off x="8153400" y="5105400"/>
            <a:ext cx="990600" cy="838200"/>
          </a:xfrm>
          <a:prstGeom prst="rect">
            <a:avLst/>
          </a:prstGeom>
          <a:noFill/>
          <a:ln w="9525">
            <a:noFill/>
            <a:miter lim="800000"/>
            <a:headEnd/>
            <a:tailEnd/>
          </a:ln>
        </p:spPr>
      </p:pic>
      <p:pic>
        <p:nvPicPr>
          <p:cNvPr id="22" name="Picture 21" descr="http://caycanhtramhuong.vn/data/upload/1303802018148333185_574_574.jpg"/>
          <p:cNvPicPr/>
          <p:nvPr/>
        </p:nvPicPr>
        <p:blipFill>
          <a:blip r:embed="rId10" cstate="print"/>
          <a:srcRect/>
          <a:stretch>
            <a:fillRect/>
          </a:stretch>
        </p:blipFill>
        <p:spPr bwMode="auto">
          <a:xfrm>
            <a:off x="0" y="3581400"/>
            <a:ext cx="762000" cy="931168"/>
          </a:xfrm>
          <a:prstGeom prst="rect">
            <a:avLst/>
          </a:prstGeom>
          <a:noFill/>
          <a:ln w="9525">
            <a:noFill/>
            <a:miter lim="800000"/>
            <a:headEnd/>
            <a:tailEnd/>
          </a:ln>
        </p:spPr>
      </p:pic>
      <p:pic>
        <p:nvPicPr>
          <p:cNvPr id="23" name="Picture 22" descr="http://caycanhtramhuong.vn/data/upload/1303802018148333185_574_574.jpg"/>
          <p:cNvPicPr/>
          <p:nvPr/>
        </p:nvPicPr>
        <p:blipFill>
          <a:blip r:embed="rId10" cstate="print"/>
          <a:srcRect/>
          <a:stretch>
            <a:fillRect/>
          </a:stretch>
        </p:blipFill>
        <p:spPr bwMode="auto">
          <a:xfrm>
            <a:off x="8382000" y="3581400"/>
            <a:ext cx="762000" cy="931168"/>
          </a:xfrm>
          <a:prstGeom prst="rect">
            <a:avLst/>
          </a:prstGeom>
          <a:noFill/>
          <a:ln w="9525">
            <a:noFill/>
            <a:miter lim="800000"/>
            <a:headEnd/>
            <a:tailEnd/>
          </a:ln>
        </p:spPr>
      </p:pic>
      <p:pic>
        <p:nvPicPr>
          <p:cNvPr id="24" name="irc_mi" descr="http://agarwoodtown.com/image/data/agarwood%20gaharu%20green-tea-drink.jpg"/>
          <p:cNvPicPr/>
          <p:nvPr/>
        </p:nvPicPr>
        <p:blipFill>
          <a:blip r:embed="rId11" cstate="print"/>
          <a:srcRect/>
          <a:stretch>
            <a:fillRect/>
          </a:stretch>
        </p:blipFill>
        <p:spPr bwMode="auto">
          <a:xfrm>
            <a:off x="533400" y="4267200"/>
            <a:ext cx="762000" cy="838200"/>
          </a:xfrm>
          <a:prstGeom prst="rect">
            <a:avLst/>
          </a:prstGeom>
          <a:noFill/>
          <a:ln w="9525">
            <a:noFill/>
            <a:miter lim="800000"/>
            <a:headEnd/>
            <a:tailEnd/>
          </a:ln>
        </p:spPr>
      </p:pic>
      <p:pic>
        <p:nvPicPr>
          <p:cNvPr id="25" name="irc_mi" descr="http://agarwoodtown.com/image/data/agarwood%20gaharu%20green-tea-drink.jpg"/>
          <p:cNvPicPr/>
          <p:nvPr/>
        </p:nvPicPr>
        <p:blipFill>
          <a:blip r:embed="rId11" cstate="print"/>
          <a:srcRect/>
          <a:stretch>
            <a:fillRect/>
          </a:stretch>
        </p:blipFill>
        <p:spPr bwMode="auto">
          <a:xfrm>
            <a:off x="7924800" y="4343400"/>
            <a:ext cx="7620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350" y="6172200"/>
            <a:ext cx="8877300" cy="6445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a:srcRect t="13940"/>
          <a:stretch>
            <a:fillRect/>
          </a:stretch>
        </p:blipFill>
        <p:spPr bwMode="auto">
          <a:xfrm>
            <a:off x="177800" y="6172200"/>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211980" y="6172200"/>
            <a:ext cx="744695" cy="604838"/>
          </a:xfrm>
          <a:prstGeom prst="rect">
            <a:avLst/>
          </a:prstGeom>
          <a:noFill/>
          <a:ln w="9525">
            <a:noFill/>
            <a:miter lim="800000"/>
            <a:headEnd/>
            <a:tailEnd/>
          </a:ln>
        </p:spPr>
      </p:pic>
      <p:sp>
        <p:nvSpPr>
          <p:cNvPr id="9" name="TextBox 8"/>
          <p:cNvSpPr txBox="1"/>
          <p:nvPr/>
        </p:nvSpPr>
        <p:spPr>
          <a:xfrm>
            <a:off x="1981200" y="62116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sp>
        <p:nvSpPr>
          <p:cNvPr id="13" name="TextBox 12"/>
          <p:cNvSpPr txBox="1"/>
          <p:nvPr/>
        </p:nvSpPr>
        <p:spPr>
          <a:xfrm>
            <a:off x="0" y="62091"/>
            <a:ext cx="8991600" cy="6186309"/>
          </a:xfrm>
          <a:prstGeom prst="rect">
            <a:avLst/>
          </a:prstGeom>
          <a:noFill/>
        </p:spPr>
        <p:txBody>
          <a:bodyPr wrap="square" rtlCol="0">
            <a:spAutoFit/>
          </a:bodyPr>
          <a:lstStyle/>
          <a:p>
            <a:pPr marL="233363" indent="-233363" algn="just">
              <a:buFont typeface="Wingdings" pitchFamily="2" charset="2"/>
              <a:buChar char="Ø"/>
            </a:pPr>
            <a:r>
              <a:rPr lang="en-US" b="1" dirty="0" smtClean="0"/>
              <a:t>The Indian Forest Act 1927: Domestic harvests and both the intra and inter- State transport of </a:t>
            </a:r>
            <a:r>
              <a:rPr lang="en-US" b="1" dirty="0" err="1" smtClean="0"/>
              <a:t>agarwood</a:t>
            </a:r>
            <a:r>
              <a:rPr lang="en-US" b="1" dirty="0" smtClean="0"/>
              <a:t>.</a:t>
            </a:r>
          </a:p>
          <a:p>
            <a:pPr marL="233363" indent="-233363" algn="just">
              <a:buFont typeface="Wingdings" pitchFamily="2" charset="2"/>
              <a:buChar char="Ø"/>
            </a:pPr>
            <a:endParaRPr lang="en-US" b="1" dirty="0" smtClean="0"/>
          </a:p>
          <a:p>
            <a:pPr marL="233363" indent="-233363" algn="just">
              <a:buFont typeface="Wingdings" pitchFamily="2" charset="2"/>
              <a:buChar char="Ø"/>
            </a:pPr>
            <a:r>
              <a:rPr lang="en-US" b="1" dirty="0" smtClean="0">
                <a:solidFill>
                  <a:srgbClr val="2025E8"/>
                </a:solidFill>
              </a:rPr>
              <a:t>In Assam, Lieu Transit Passes (LTPs) are issued by the Assam Forest Department to those who have legally transported </a:t>
            </a:r>
            <a:r>
              <a:rPr lang="en-US" b="1" dirty="0" err="1" smtClean="0">
                <a:solidFill>
                  <a:srgbClr val="2025E8"/>
                </a:solidFill>
              </a:rPr>
              <a:t>agarwood</a:t>
            </a:r>
            <a:r>
              <a:rPr lang="en-US" b="1" dirty="0" smtClean="0">
                <a:solidFill>
                  <a:srgbClr val="2025E8"/>
                </a:solidFill>
              </a:rPr>
              <a:t> from neighboring states  (Manipur, Mizoram and Nagaland).</a:t>
            </a:r>
          </a:p>
          <a:p>
            <a:pPr marL="233363" indent="-233363" algn="just">
              <a:buFont typeface="Wingdings" pitchFamily="2" charset="2"/>
              <a:buChar char="Ø"/>
            </a:pPr>
            <a:endParaRPr lang="en-US" b="1" dirty="0" smtClean="0"/>
          </a:p>
          <a:p>
            <a:pPr marL="233363" indent="-233363" algn="just">
              <a:buFont typeface="Wingdings" pitchFamily="2" charset="2"/>
              <a:buChar char="Ø"/>
              <a:tabLst>
                <a:tab pos="8404225" algn="l"/>
              </a:tabLst>
            </a:pPr>
            <a:r>
              <a:rPr lang="en-US" b="1" dirty="0" smtClean="0"/>
              <a:t>Export of </a:t>
            </a:r>
            <a:r>
              <a:rPr lang="en-US" b="1" dirty="0" err="1" smtClean="0"/>
              <a:t>agarwood</a:t>
            </a:r>
            <a:r>
              <a:rPr lang="en-US" b="1" dirty="0" smtClean="0"/>
              <a:t> has been prohibited since 1991 through EXIM policy: including log, timber, chip, powder, flake, dust, etc.</a:t>
            </a:r>
          </a:p>
          <a:p>
            <a:pPr marL="233363" indent="-233363" algn="just">
              <a:buFont typeface="Wingdings" pitchFamily="2" charset="2"/>
              <a:buChar char="Ø"/>
              <a:tabLst>
                <a:tab pos="8404225" algn="l"/>
              </a:tabLst>
            </a:pPr>
            <a:r>
              <a:rPr lang="en-US" b="1" i="1" dirty="0" smtClean="0"/>
              <a:t>A. </a:t>
            </a:r>
            <a:r>
              <a:rPr lang="en-US" b="1" i="1" dirty="0" err="1" smtClean="0"/>
              <a:t>malaccensis</a:t>
            </a:r>
            <a:r>
              <a:rPr lang="en-US" b="1" i="1" dirty="0" smtClean="0"/>
              <a:t> </a:t>
            </a:r>
            <a:r>
              <a:rPr lang="en-US" b="1" dirty="0" smtClean="0"/>
              <a:t>is listed in the Appendix II of CITES since 1994.</a:t>
            </a:r>
          </a:p>
          <a:p>
            <a:pPr marL="233363" indent="-233363" algn="just">
              <a:buFont typeface="Wingdings" pitchFamily="2" charset="2"/>
              <a:buChar char="Ø"/>
              <a:tabLst>
                <a:tab pos="8404225" algn="l"/>
              </a:tabLst>
            </a:pPr>
            <a:endParaRPr lang="en-US" b="1" dirty="0" smtClean="0"/>
          </a:p>
          <a:p>
            <a:pPr marL="233363" indent="-233363" algn="just">
              <a:buFont typeface="Wingdings" pitchFamily="2" charset="2"/>
              <a:buChar char="Ø"/>
              <a:tabLst>
                <a:tab pos="8404225" algn="l"/>
              </a:tabLst>
            </a:pPr>
            <a:r>
              <a:rPr lang="en-US" b="1" dirty="0" smtClean="0">
                <a:solidFill>
                  <a:srgbClr val="2025E8"/>
                </a:solidFill>
              </a:rPr>
              <a:t>EXIM policy (2009-2015) published by the Directorate General of Foreign Trade, Government of India, permits the export of plant portions  of wild or cultivation origin of species specified under Appendix II or III of CITES  but the export has to be supported with the production of certificate of legal possession in </a:t>
            </a:r>
            <a:r>
              <a:rPr lang="en-US" b="1" dirty="0" err="1" smtClean="0">
                <a:solidFill>
                  <a:srgbClr val="2025E8"/>
                </a:solidFill>
              </a:rPr>
              <a:t>favour</a:t>
            </a:r>
            <a:r>
              <a:rPr lang="en-US" b="1" dirty="0" smtClean="0">
                <a:solidFill>
                  <a:srgbClr val="2025E8"/>
                </a:solidFill>
              </a:rPr>
              <a:t> of the exporter, issued by the DFO having jurisdiction where the exporter is situated and also as per the provisions of CITES.</a:t>
            </a:r>
          </a:p>
          <a:p>
            <a:pPr marL="233363" indent="-233363" algn="just">
              <a:buFont typeface="Wingdings" pitchFamily="2" charset="2"/>
              <a:buChar char="Ø"/>
              <a:tabLst>
                <a:tab pos="8404225" algn="l"/>
              </a:tabLst>
            </a:pPr>
            <a:r>
              <a:rPr lang="en-US" b="1" dirty="0" smtClean="0">
                <a:solidFill>
                  <a:srgbClr val="2025E8"/>
                </a:solidFill>
              </a:rPr>
              <a:t>However, the Govt. of Assam has banned the export of </a:t>
            </a:r>
            <a:r>
              <a:rPr lang="en-US" b="1" dirty="0" err="1" smtClean="0">
                <a:solidFill>
                  <a:srgbClr val="2025E8"/>
                </a:solidFill>
              </a:rPr>
              <a:t>agarwood</a:t>
            </a:r>
            <a:r>
              <a:rPr lang="en-US" b="1" dirty="0" smtClean="0">
                <a:solidFill>
                  <a:srgbClr val="2025E8"/>
                </a:solidFill>
              </a:rPr>
              <a:t>  parts  and derivatives treating them as an essential commodity  for the Small Scale Industry.</a:t>
            </a:r>
          </a:p>
          <a:p>
            <a:pPr marL="685800" indent="-285750" algn="just">
              <a:tabLst>
                <a:tab pos="8404225" algn="l"/>
              </a:tabLst>
            </a:pPr>
            <a:endParaRPr lang="en-US" b="1" dirty="0" smtClean="0"/>
          </a:p>
          <a:p>
            <a:pPr marL="685800" indent="-285750" algn="just">
              <a:buFont typeface="Wingdings" pitchFamily="2" charset="2"/>
              <a:buChar char="Ø"/>
              <a:tabLst>
                <a:tab pos="8404225" algn="l"/>
              </a:tabLst>
            </a:pPr>
            <a:r>
              <a:rPr lang="en-US" b="1" dirty="0" smtClean="0"/>
              <a:t>Imported </a:t>
            </a:r>
            <a:r>
              <a:rPr lang="en-US" b="1" dirty="0" err="1" smtClean="0"/>
              <a:t>agarwood</a:t>
            </a:r>
            <a:r>
              <a:rPr lang="en-US" b="1" dirty="0" smtClean="0"/>
              <a:t> may be re-exported as value added herbal formulations, if these are manufactured only from imported materials.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a:srcRect t="13940"/>
          <a:stretch>
            <a:fillRect/>
          </a:stretch>
        </p:blipFill>
        <p:spPr bwMode="auto">
          <a:xfrm>
            <a:off x="177800" y="6078538"/>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305800" y="6076950"/>
            <a:ext cx="650875" cy="604838"/>
          </a:xfrm>
          <a:prstGeom prst="rect">
            <a:avLst/>
          </a:prstGeom>
          <a:noFill/>
          <a:ln w="9525">
            <a:noFill/>
            <a:miter lim="800000"/>
            <a:headEnd/>
            <a:tailEnd/>
          </a:ln>
        </p:spPr>
      </p:pic>
      <p:sp>
        <p:nvSpPr>
          <p:cNvPr id="9" name="TextBox 8"/>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sp>
        <p:nvSpPr>
          <p:cNvPr id="2049" name="Rectangle 1"/>
          <p:cNvSpPr>
            <a:spLocks noChangeArrowheads="1"/>
          </p:cNvSpPr>
          <p:nvPr/>
        </p:nvSpPr>
        <p:spPr bwMode="auto">
          <a:xfrm>
            <a:off x="457200" y="152400"/>
            <a:ext cx="8153400" cy="5493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indent="-228600" algn="just">
              <a:lnSpc>
                <a:spcPct val="150000"/>
              </a:lnSpc>
              <a:buFont typeface="Wingdings" pitchFamily="2" charset="2"/>
              <a:buChar char="Ø"/>
            </a:pPr>
            <a:r>
              <a:rPr lang="en-US" b="1" dirty="0" smtClean="0">
                <a:latin typeface="Times New Roman" pitchFamily="18" charset="0"/>
                <a:cs typeface="Times New Roman" pitchFamily="18" charset="0"/>
              </a:rPr>
              <a:t>The rate varies from Rs. 500/- to Rs.12000/- per </a:t>
            </a:r>
            <a:r>
              <a:rPr lang="en-US" b="1" dirty="0" err="1" smtClean="0">
                <a:latin typeface="Times New Roman" pitchFamily="18" charset="0"/>
                <a:cs typeface="Times New Roman" pitchFamily="18" charset="0"/>
              </a:rPr>
              <a:t>tola</a:t>
            </a:r>
            <a:r>
              <a:rPr lang="en-US" b="1" dirty="0" smtClean="0">
                <a:latin typeface="Times New Roman" pitchFamily="18" charset="0"/>
                <a:cs typeface="Times New Roman" pitchFamily="18" charset="0"/>
              </a:rPr>
              <a:t> (11.66g) in North-East India.</a:t>
            </a:r>
          </a:p>
          <a:p>
            <a:pPr marL="228600" indent="-228600" algn="just">
              <a:lnSpc>
                <a:spcPct val="150000"/>
              </a:lnSpc>
              <a:buFont typeface="Wingdings" pitchFamily="2" charset="2"/>
              <a:buChar char="Ø"/>
            </a:pPr>
            <a:r>
              <a:rPr lang="en-US" b="1" dirty="0" smtClean="0">
                <a:solidFill>
                  <a:srgbClr val="2025E8"/>
                </a:solidFill>
                <a:latin typeface="Times New Roman" pitchFamily="18" charset="0"/>
                <a:cs typeface="Times New Roman" pitchFamily="18" charset="0"/>
              </a:rPr>
              <a:t>As per the survey conducted by Assam Forest Department during 2003-2004, more than 90,00,000 agar plants of different age classes were enumerated in private land.</a:t>
            </a:r>
          </a:p>
          <a:p>
            <a:pPr marL="228600" indent="-228600" algn="just">
              <a:lnSpc>
                <a:spcPct val="150000"/>
              </a:lnSpc>
              <a:buFont typeface="Wingdings" pitchFamily="2" charset="2"/>
              <a:buChar char="Ø"/>
            </a:pPr>
            <a:r>
              <a:rPr lang="en-US" b="1" dirty="0" smtClean="0">
                <a:latin typeface="Times New Roman" pitchFamily="18" charset="0"/>
                <a:cs typeface="Times New Roman" pitchFamily="18" charset="0"/>
              </a:rPr>
              <a:t>More than 9100 agar oil extraction units are working in Assam, requiring more than 7,28,000 trees of agar.</a:t>
            </a:r>
          </a:p>
          <a:p>
            <a:pPr marL="228600" indent="-228600" algn="just">
              <a:lnSpc>
                <a:spcPct val="150000"/>
              </a:lnSpc>
              <a:buFont typeface="Wingdings" pitchFamily="2" charset="2"/>
              <a:buChar char="Ø"/>
            </a:pPr>
            <a:r>
              <a:rPr lang="en-US" b="1" dirty="0" smtClean="0">
                <a:solidFill>
                  <a:srgbClr val="2025E8"/>
                </a:solidFill>
                <a:latin typeface="Times New Roman" pitchFamily="18" charset="0"/>
                <a:cs typeface="Times New Roman" pitchFamily="18" charset="0"/>
              </a:rPr>
              <a:t>More than 1,50,000 workers and farmers are involved in the agar business and another 1.5 </a:t>
            </a:r>
            <a:r>
              <a:rPr lang="en-US" b="1" dirty="0" err="1" smtClean="0">
                <a:solidFill>
                  <a:srgbClr val="2025E8"/>
                </a:solidFill>
                <a:latin typeface="Times New Roman" pitchFamily="18" charset="0"/>
                <a:cs typeface="Times New Roman" pitchFamily="18" charset="0"/>
              </a:rPr>
              <a:t>lakh</a:t>
            </a:r>
            <a:r>
              <a:rPr lang="en-US" b="1" dirty="0" smtClean="0">
                <a:solidFill>
                  <a:srgbClr val="2025E8"/>
                </a:solidFill>
                <a:latin typeface="Times New Roman" pitchFamily="18" charset="0"/>
                <a:cs typeface="Times New Roman" pitchFamily="18" charset="0"/>
              </a:rPr>
              <a:t> benefit from it indirectly.</a:t>
            </a:r>
          </a:p>
          <a:p>
            <a:pPr marL="228600" indent="-228600" algn="just">
              <a:lnSpc>
                <a:spcPct val="150000"/>
              </a:lnSpc>
              <a:buFont typeface="Wingdings" pitchFamily="2" charset="2"/>
              <a:buChar char="Ø"/>
            </a:pPr>
            <a:r>
              <a:rPr lang="en-US" b="1" dirty="0" smtClean="0">
                <a:latin typeface="Times New Roman" pitchFamily="18" charset="0"/>
                <a:cs typeface="Times New Roman" pitchFamily="18" charset="0"/>
              </a:rPr>
              <a:t>There is an urgent need to develop suitable regeneration strategies to augment its natural regeneration and conservation.</a:t>
            </a:r>
          </a:p>
          <a:p>
            <a:pPr marL="228600" indent="-228600" algn="just">
              <a:lnSpc>
                <a:spcPct val="150000"/>
              </a:lnSpc>
              <a:buFont typeface="Wingdings" pitchFamily="2" charset="2"/>
              <a:buChar char="Ø"/>
            </a:pPr>
            <a:endParaRPr lang="en-US" b="1" dirty="0" smtClean="0">
              <a:latin typeface="Times New Roman" pitchFamily="18" charset="0"/>
              <a:cs typeface="Times New Roman" pitchFamily="18" charset="0"/>
            </a:endParaRPr>
          </a:p>
          <a:p>
            <a:pPr lvl="0" indent="457200" algn="just" fontAlgn="base">
              <a:lnSpc>
                <a:spcPct val="150000"/>
              </a:lnSpc>
              <a:spcBef>
                <a:spcPct val="0"/>
              </a:spcBef>
              <a:spcAft>
                <a:spcPct val="0"/>
              </a:spcAft>
              <a:buFont typeface="Wingdings" pitchFamily="2" charset="2"/>
              <a:buChar char="Ø"/>
            </a:pPr>
            <a:endParaRPr kumimoji="0" lang="en-US" b="0" i="0" u="none" strike="noStrike" cap="none" normalizeH="0" baseline="0" dirty="0" smtClean="0">
              <a:ln>
                <a:noFill/>
              </a:ln>
              <a:effectLst/>
              <a:latin typeface="Arial" pitchFamily="34" charset="0"/>
              <a:cs typeface="Arial" pitchFamily="34" charset="0"/>
            </a:endParaRPr>
          </a:p>
        </p:txBody>
      </p:sp>
      <p:pic>
        <p:nvPicPr>
          <p:cNvPr id="4098" name="Picture 2"/>
          <p:cNvPicPr>
            <a:picLocks noChangeAspect="1" noChangeArrowheads="1"/>
          </p:cNvPicPr>
          <p:nvPr/>
        </p:nvPicPr>
        <p:blipFill>
          <a:blip r:embed="rId4"/>
          <a:srcRect/>
          <a:stretch>
            <a:fillRect/>
          </a:stretch>
        </p:blipFill>
        <p:spPr bwMode="auto">
          <a:xfrm>
            <a:off x="6172200" y="4419600"/>
            <a:ext cx="2362200" cy="1524000"/>
          </a:xfrm>
          <a:prstGeom prst="rect">
            <a:avLst/>
          </a:prstGeom>
          <a:noFill/>
          <a:ln w="9525">
            <a:noFill/>
            <a:miter lim="800000"/>
            <a:headEnd/>
            <a:tailEnd/>
          </a:ln>
          <a:effectLst/>
        </p:spPr>
      </p:pic>
      <p:pic>
        <p:nvPicPr>
          <p:cNvPr id="10" name="Picture 5"/>
          <p:cNvPicPr>
            <a:picLocks noChangeAspect="1" noChangeArrowheads="1"/>
          </p:cNvPicPr>
          <p:nvPr/>
        </p:nvPicPr>
        <p:blipFill>
          <a:blip r:embed="rId5" cstate="print"/>
          <a:srcRect/>
          <a:stretch>
            <a:fillRect/>
          </a:stretch>
        </p:blipFill>
        <p:spPr bwMode="auto">
          <a:xfrm>
            <a:off x="4267200" y="4800600"/>
            <a:ext cx="1981200" cy="1033528"/>
          </a:xfrm>
          <a:prstGeom prst="rect">
            <a:avLst/>
          </a:prstGeom>
          <a:noFill/>
          <a:ln w="9525">
            <a:noFill/>
            <a:miter lim="800000"/>
            <a:headEnd/>
            <a:tailEnd/>
          </a:ln>
        </p:spPr>
      </p:pic>
      <p:pic>
        <p:nvPicPr>
          <p:cNvPr id="11" name="Picture 2"/>
          <p:cNvPicPr>
            <a:picLocks noChangeAspect="1" noChangeArrowheads="1"/>
          </p:cNvPicPr>
          <p:nvPr/>
        </p:nvPicPr>
        <p:blipFill>
          <a:blip r:embed="rId6" cstate="print"/>
          <a:srcRect/>
          <a:stretch>
            <a:fillRect/>
          </a:stretch>
        </p:blipFill>
        <p:spPr bwMode="auto">
          <a:xfrm>
            <a:off x="2895600" y="5105400"/>
            <a:ext cx="1447800" cy="838200"/>
          </a:xfrm>
          <a:prstGeom prst="rect">
            <a:avLst/>
          </a:prstGeom>
          <a:noFill/>
          <a:ln w="9525">
            <a:noFill/>
            <a:miter lim="800000"/>
            <a:headEnd/>
            <a:tailEnd/>
          </a:ln>
          <a:effectLst/>
        </p:spPr>
      </p:pic>
      <p:pic>
        <p:nvPicPr>
          <p:cNvPr id="12" name="Picture 2"/>
          <p:cNvPicPr>
            <a:picLocks noChangeAspect="1" noChangeArrowheads="1"/>
          </p:cNvPicPr>
          <p:nvPr/>
        </p:nvPicPr>
        <p:blipFill>
          <a:blip r:embed="rId7"/>
          <a:srcRect/>
          <a:stretch>
            <a:fillRect/>
          </a:stretch>
        </p:blipFill>
        <p:spPr bwMode="auto">
          <a:xfrm>
            <a:off x="1524000" y="4800600"/>
            <a:ext cx="1447800" cy="838200"/>
          </a:xfrm>
          <a:prstGeom prst="rect">
            <a:avLst/>
          </a:prstGeom>
          <a:noFill/>
          <a:ln w="9525">
            <a:noFill/>
            <a:miter lim="800000"/>
            <a:headEnd/>
            <a:tailEnd/>
          </a:ln>
          <a:effectLst/>
        </p:spPr>
      </p:pic>
      <p:pic>
        <p:nvPicPr>
          <p:cNvPr id="13" name="Picture 6" descr="100720091442"/>
          <p:cNvPicPr>
            <a:picLocks noChangeAspect="1" noChangeArrowheads="1"/>
          </p:cNvPicPr>
          <p:nvPr/>
        </p:nvPicPr>
        <p:blipFill>
          <a:blip r:embed="rId8" cstate="print"/>
          <a:srcRect/>
          <a:stretch>
            <a:fillRect/>
          </a:stretch>
        </p:blipFill>
        <p:spPr bwMode="auto">
          <a:xfrm>
            <a:off x="381000" y="5105400"/>
            <a:ext cx="12954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a:srcRect t="13940"/>
          <a:stretch>
            <a:fillRect/>
          </a:stretch>
        </p:blipFill>
        <p:spPr bwMode="auto">
          <a:xfrm>
            <a:off x="177800" y="6078538"/>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305800" y="6076950"/>
            <a:ext cx="650875" cy="604838"/>
          </a:xfrm>
          <a:prstGeom prst="rect">
            <a:avLst/>
          </a:prstGeom>
          <a:noFill/>
          <a:ln w="9525">
            <a:noFill/>
            <a:miter lim="800000"/>
            <a:headEnd/>
            <a:tailEnd/>
          </a:ln>
        </p:spPr>
      </p:pic>
      <p:sp>
        <p:nvSpPr>
          <p:cNvPr id="9" name="TextBox 8"/>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sp>
        <p:nvSpPr>
          <p:cNvPr id="10" name="Title 1"/>
          <p:cNvSpPr txBox="1">
            <a:spLocks/>
          </p:cNvSpPr>
          <p:nvPr/>
        </p:nvSpPr>
        <p:spPr>
          <a:xfrm>
            <a:off x="0" y="0"/>
            <a:ext cx="9144000" cy="563562"/>
          </a:xfrm>
          <a:prstGeom prst="rect">
            <a:avLst/>
          </a:prstGeom>
          <a:solidFill>
            <a:srgbClr val="C00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State wise description of status of agar wood in Northeast India</a:t>
            </a:r>
            <a:endParaRPr kumimoji="0" lang="en-US" sz="2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11" name="Content Placeholder 2"/>
          <p:cNvSpPr txBox="1">
            <a:spLocks/>
          </p:cNvSpPr>
          <p:nvPr/>
        </p:nvSpPr>
        <p:spPr>
          <a:xfrm>
            <a:off x="152400" y="533400"/>
            <a:ext cx="8839200" cy="57150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rgbClr val="2025E8"/>
                </a:solidFill>
                <a:effectLst/>
                <a:uLnTx/>
                <a:uFillTx/>
                <a:latin typeface="Times New Roman" pitchFamily="18" charset="0"/>
                <a:ea typeface="+mn-ea"/>
                <a:cs typeface="Times New Roman" pitchFamily="18" charset="0"/>
              </a:rPr>
              <a:t>ASSAM</a:t>
            </a:r>
          </a:p>
          <a:p>
            <a:pPr marL="171450" marR="0" lvl="0" indent="-171450" algn="just"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b="1" i="0" u="none" strike="noStrike" kern="1200" cap="none" spc="0" normalizeH="0" baseline="0" noProof="0" dirty="0" smtClean="0">
                <a:ln>
                  <a:noFill/>
                </a:ln>
                <a:effectLst/>
                <a:uLnTx/>
                <a:uFillTx/>
                <a:latin typeface="Times New Roman" pitchFamily="18" charset="0"/>
                <a:ea typeface="+mn-ea"/>
                <a:cs typeface="Times New Roman" pitchFamily="18" charset="0"/>
              </a:rPr>
              <a:t>Illicit felling of agar wood was customary in Assam as early as 1905-1906. </a:t>
            </a:r>
          </a:p>
          <a:p>
            <a:pPr marL="171450" marR="0" lvl="0" indent="-171450" algn="just"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171450" marR="0" lvl="0" indent="-171450" algn="just" defTabSz="914400" rtl="0" eaLnBrk="1" fontAlgn="auto" latinLnBrk="0" hangingPunct="1">
              <a:lnSpc>
                <a:spcPct val="100000"/>
              </a:lnSpc>
              <a:spcBef>
                <a:spcPct val="20000"/>
              </a:spcBef>
              <a:spcAft>
                <a:spcPts val="0"/>
              </a:spcAft>
              <a:buClrTx/>
              <a:buSzTx/>
              <a:buFont typeface="Wingdings" pitchFamily="2" charset="2"/>
              <a:buChar char="§"/>
              <a:tabLst/>
              <a:defRPr/>
            </a:pPr>
            <a:r>
              <a:rPr lang="en-US" b="1" dirty="0" smtClean="0">
                <a:latin typeface="Times New Roman" pitchFamily="18" charset="0"/>
                <a:cs typeface="Times New Roman" pitchFamily="18" charset="0"/>
              </a:rPr>
              <a:t>The inhabitants of </a:t>
            </a:r>
            <a:r>
              <a:rPr lang="en-US" b="1" dirty="0" err="1" smtClean="0">
                <a:latin typeface="Times New Roman" pitchFamily="18" charset="0"/>
                <a:cs typeface="Times New Roman" pitchFamily="18" charset="0"/>
              </a:rPr>
              <a:t>Dakhshinbagh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Sylhet</a:t>
            </a:r>
            <a:r>
              <a:rPr lang="en-US" b="1" dirty="0" smtClean="0">
                <a:latin typeface="Times New Roman" pitchFamily="18" charset="0"/>
                <a:cs typeface="Times New Roman" pitchFamily="18" charset="0"/>
              </a:rPr>
              <a:t> (Now in Bangladesh), had the monopoly of the trade in </a:t>
            </a:r>
            <a:r>
              <a:rPr lang="en-US" b="1" dirty="0" err="1" smtClean="0">
                <a:latin typeface="Times New Roman" pitchFamily="18" charset="0"/>
                <a:cs typeface="Times New Roman" pitchFamily="18" charset="0"/>
              </a:rPr>
              <a:t>agarwood</a:t>
            </a:r>
            <a:r>
              <a:rPr lang="en-US" b="1" dirty="0" smtClean="0">
                <a:latin typeface="Times New Roman" pitchFamily="18" charset="0"/>
                <a:cs typeface="Times New Roman" pitchFamily="18" charset="0"/>
              </a:rPr>
              <a:t> and agar oil. After partition, agar experts crossed over to India and settled at </a:t>
            </a:r>
            <a:r>
              <a:rPr lang="en-US" b="1" dirty="0" err="1" smtClean="0">
                <a:latin typeface="Times New Roman" pitchFamily="18" charset="0"/>
                <a:cs typeface="Times New Roman" pitchFamily="18" charset="0"/>
              </a:rPr>
              <a:t>Nilbagan</a:t>
            </a:r>
            <a:r>
              <a:rPr lang="en-US" b="1" dirty="0" smtClean="0">
                <a:latin typeface="Times New Roman" pitchFamily="18" charset="0"/>
                <a:cs typeface="Times New Roman" pitchFamily="18" charset="0"/>
              </a:rPr>
              <a:t>, near </a:t>
            </a:r>
            <a:r>
              <a:rPr lang="en-US" b="1" dirty="0" err="1" smtClean="0">
                <a:latin typeface="Times New Roman" pitchFamily="18" charset="0"/>
                <a:cs typeface="Times New Roman" pitchFamily="18" charset="0"/>
              </a:rPr>
              <a:t>Hojai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Nagaon</a:t>
            </a:r>
            <a:r>
              <a:rPr lang="en-US" b="1" dirty="0" smtClean="0">
                <a:latin typeface="Times New Roman" pitchFamily="18" charset="0"/>
                <a:cs typeface="Times New Roman" pitchFamily="18" charset="0"/>
              </a:rPr>
              <a:t> district) the new location for trade operations.</a:t>
            </a:r>
          </a:p>
          <a:p>
            <a:pPr marL="171450" marR="0" lvl="0" indent="-171450" algn="just" defTabSz="914400" rtl="0" eaLnBrk="1" fontAlgn="auto" latinLnBrk="0" hangingPunct="1">
              <a:lnSpc>
                <a:spcPct val="100000"/>
              </a:lnSpc>
              <a:spcBef>
                <a:spcPct val="20000"/>
              </a:spcBef>
              <a:spcAft>
                <a:spcPts val="0"/>
              </a:spcAft>
              <a:buClrTx/>
              <a:buSzTx/>
              <a:buFont typeface="Wingdings" pitchFamily="2" charset="2"/>
              <a:buChar char="§"/>
              <a:tabLst/>
              <a:defRPr/>
            </a:pPr>
            <a:endParaRPr lang="en-US" b="1" dirty="0" smtClean="0">
              <a:latin typeface="Times New Roman" pitchFamily="18" charset="0"/>
              <a:cs typeface="Times New Roman" pitchFamily="18" charset="0"/>
            </a:endParaRPr>
          </a:p>
          <a:p>
            <a:pPr marL="171450" marR="0" lvl="0" indent="-171450" algn="just" defTabSz="914400" rtl="0" eaLnBrk="1" fontAlgn="auto" latinLnBrk="0" hangingPunct="1">
              <a:lnSpc>
                <a:spcPct val="100000"/>
              </a:lnSpc>
              <a:spcBef>
                <a:spcPct val="20000"/>
              </a:spcBef>
              <a:spcAft>
                <a:spcPts val="0"/>
              </a:spcAft>
              <a:buClrTx/>
              <a:buSzTx/>
              <a:buFont typeface="Wingdings" pitchFamily="2" charset="2"/>
              <a:buChar char="§"/>
              <a:tabLst/>
              <a:defRPr/>
            </a:pPr>
            <a:r>
              <a:rPr lang="en-US" b="1" dirty="0" smtClean="0">
                <a:latin typeface="Times New Roman" pitchFamily="18" charset="0"/>
                <a:cs typeface="Times New Roman" pitchFamily="18" charset="0"/>
              </a:rPr>
              <a:t>The industry around </a:t>
            </a:r>
            <a:r>
              <a:rPr lang="en-US" b="1" dirty="0" err="1" smtClean="0">
                <a:latin typeface="Times New Roman" pitchFamily="18" charset="0"/>
                <a:cs typeface="Times New Roman" pitchFamily="18" charset="0"/>
              </a:rPr>
              <a:t>Nilbagan</a:t>
            </a:r>
            <a:r>
              <a:rPr lang="en-US" b="1" dirty="0" smtClean="0">
                <a:latin typeface="Times New Roman" pitchFamily="18" charset="0"/>
                <a:cs typeface="Times New Roman" pitchFamily="18" charset="0"/>
              </a:rPr>
              <a:t> is struggling to remain alive on a negligible collection of raw material from </a:t>
            </a:r>
            <a:r>
              <a:rPr lang="en-US" b="1" dirty="0" err="1" smtClean="0">
                <a:latin typeface="Times New Roman" pitchFamily="18" charset="0"/>
                <a:cs typeface="Times New Roman" pitchFamily="18" charset="0"/>
              </a:rPr>
              <a:t>neighbouring</a:t>
            </a:r>
            <a:r>
              <a:rPr lang="en-US" b="1" dirty="0" smtClean="0">
                <a:latin typeface="Times New Roman" pitchFamily="18" charset="0"/>
                <a:cs typeface="Times New Roman" pitchFamily="18" charset="0"/>
              </a:rPr>
              <a:t> states and Bhutan.</a:t>
            </a:r>
          </a:p>
          <a:p>
            <a:pPr marL="171450" marR="0" lvl="0" indent="-171450" algn="just" defTabSz="914400" rtl="0" eaLnBrk="1" fontAlgn="auto" latinLnBrk="0" hangingPunct="1">
              <a:lnSpc>
                <a:spcPct val="100000"/>
              </a:lnSpc>
              <a:spcBef>
                <a:spcPct val="20000"/>
              </a:spcBef>
              <a:spcAft>
                <a:spcPts val="0"/>
              </a:spcAft>
              <a:buClrTx/>
              <a:buSzTx/>
              <a:tabLst/>
              <a:defRPr/>
            </a:pPr>
            <a:endParaRPr kumimoji="0" lang="en-US"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171450" marR="0" lvl="0" indent="-171450" algn="just"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b="1" i="0" u="none" strike="noStrike" kern="1200" cap="none" spc="0" normalizeH="0" baseline="0" noProof="0" dirty="0" smtClean="0">
                <a:ln>
                  <a:noFill/>
                </a:ln>
                <a:effectLst/>
                <a:uLnTx/>
                <a:uFillTx/>
                <a:latin typeface="Times New Roman" pitchFamily="18" charset="0"/>
                <a:ea typeface="+mn-ea"/>
                <a:cs typeface="Times New Roman" pitchFamily="18" charset="0"/>
              </a:rPr>
              <a:t>Only the worthwhile plantations in </a:t>
            </a:r>
            <a:r>
              <a:rPr kumimoji="0" lang="en-US" b="1" i="0" u="none" strike="noStrike" kern="1200" cap="none" spc="0" normalizeH="0" baseline="0" noProof="0" dirty="0" err="1" smtClean="0">
                <a:ln>
                  <a:noFill/>
                </a:ln>
                <a:effectLst/>
                <a:uLnTx/>
                <a:uFillTx/>
                <a:latin typeface="Times New Roman" pitchFamily="18" charset="0"/>
                <a:ea typeface="+mn-ea"/>
                <a:cs typeface="Times New Roman" pitchFamily="18" charset="0"/>
              </a:rPr>
              <a:t>Sivsagar</a:t>
            </a:r>
            <a:r>
              <a:rPr kumimoji="0" lang="en-US" b="1" i="0" u="none" strike="noStrike" kern="1200" cap="none" spc="0" normalizeH="0" baseline="0" noProof="0" dirty="0" smtClean="0">
                <a:ln>
                  <a:noFill/>
                </a:ln>
                <a:effectLst/>
                <a:uLnTx/>
                <a:uFillTx/>
                <a:latin typeface="Times New Roman" pitchFamily="18" charset="0"/>
                <a:ea typeface="+mn-ea"/>
                <a:cs typeface="Times New Roman" pitchFamily="18" charset="0"/>
              </a:rPr>
              <a:t> are still very young.</a:t>
            </a:r>
          </a:p>
          <a:p>
            <a:pPr marL="171450" marR="0" lvl="0" indent="-171450" algn="just"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171450" indent="-171450" algn="just">
              <a:spcBef>
                <a:spcPct val="20000"/>
              </a:spcBef>
              <a:buFont typeface="Wingdings" pitchFamily="2" charset="2"/>
              <a:buChar char="§"/>
              <a:defRPr/>
            </a:pPr>
            <a:r>
              <a:rPr lang="en-US" b="1" dirty="0" smtClean="0">
                <a:latin typeface="Times New Roman" pitchFamily="18" charset="0"/>
                <a:cs typeface="Times New Roman" pitchFamily="18" charset="0"/>
              </a:rPr>
              <a:t>It has drastically reduced the growth of agar wood in the wild, bringing the legal production of agar oil almost to a halt. </a:t>
            </a:r>
          </a:p>
          <a:p>
            <a:pPr marL="171450" marR="0" lvl="0" indent="-171450" algn="just"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171450" marR="0" lvl="0" indent="-171450" algn="just"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b="1" i="0" u="none" strike="noStrike" kern="1200" cap="none" spc="0" normalizeH="0" baseline="0" noProof="0" dirty="0" smtClean="0">
                <a:ln>
                  <a:noFill/>
                </a:ln>
                <a:effectLst/>
                <a:uLnTx/>
                <a:uFillTx/>
                <a:latin typeface="Times New Roman" pitchFamily="18" charset="0"/>
                <a:ea typeface="+mn-ea"/>
                <a:cs typeface="Times New Roman" pitchFamily="18" charset="0"/>
              </a:rPr>
              <a:t>Some wild trees are present in </a:t>
            </a:r>
            <a:r>
              <a:rPr kumimoji="0" lang="en-US" b="1" i="0" u="none" strike="noStrike" kern="1200" cap="none" spc="0" normalizeH="0" baseline="0" noProof="0" dirty="0" err="1" smtClean="0">
                <a:ln>
                  <a:noFill/>
                </a:ln>
                <a:effectLst/>
                <a:uLnTx/>
                <a:uFillTx/>
                <a:latin typeface="Times New Roman" pitchFamily="18" charset="0"/>
                <a:ea typeface="+mn-ea"/>
                <a:cs typeface="Times New Roman" pitchFamily="18" charset="0"/>
              </a:rPr>
              <a:t>Nagaon</a:t>
            </a:r>
            <a:r>
              <a:rPr kumimoji="0" lang="en-US" b="1"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b="1" i="0" u="none" strike="noStrike" kern="1200" cap="none" spc="0" normalizeH="0" baseline="0" noProof="0" dirty="0" err="1" smtClean="0">
                <a:ln>
                  <a:noFill/>
                </a:ln>
                <a:effectLst/>
                <a:uLnTx/>
                <a:uFillTx/>
                <a:latin typeface="Times New Roman" pitchFamily="18" charset="0"/>
                <a:ea typeface="+mn-ea"/>
                <a:cs typeface="Times New Roman" pitchFamily="18" charset="0"/>
              </a:rPr>
              <a:t>Sivsagar</a:t>
            </a:r>
            <a:r>
              <a:rPr kumimoji="0" lang="en-US" b="1"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b="1" i="0" u="none" strike="noStrike" kern="1200" cap="none" spc="0" normalizeH="0" baseline="0" noProof="0" dirty="0" err="1" smtClean="0">
                <a:ln>
                  <a:noFill/>
                </a:ln>
                <a:effectLst/>
                <a:uLnTx/>
                <a:uFillTx/>
                <a:latin typeface="Times New Roman" pitchFamily="18" charset="0"/>
                <a:ea typeface="+mn-ea"/>
                <a:cs typeface="Times New Roman" pitchFamily="18" charset="0"/>
              </a:rPr>
              <a:t>Darrang</a:t>
            </a:r>
            <a:r>
              <a:rPr kumimoji="0" lang="en-US" b="1" i="0" u="none" strike="noStrike" kern="1200" cap="none" spc="0" normalizeH="0" baseline="0" noProof="0" dirty="0" smtClean="0">
                <a:ln>
                  <a:noFill/>
                </a:ln>
                <a:effectLst/>
                <a:uLnTx/>
                <a:uFillTx/>
                <a:latin typeface="Times New Roman" pitchFamily="18" charset="0"/>
                <a:ea typeface="+mn-ea"/>
                <a:cs typeface="Times New Roman" pitchFamily="18" charset="0"/>
              </a:rPr>
              <a:t> and </a:t>
            </a:r>
            <a:r>
              <a:rPr kumimoji="0" lang="en-US" b="1" i="0" u="none" strike="noStrike" kern="1200" cap="none" spc="0" normalizeH="0" baseline="0" noProof="0" dirty="0" err="1" smtClean="0">
                <a:ln>
                  <a:noFill/>
                </a:ln>
                <a:effectLst/>
                <a:uLnTx/>
                <a:uFillTx/>
                <a:latin typeface="Times New Roman" pitchFamily="18" charset="0"/>
                <a:ea typeface="+mn-ea"/>
                <a:cs typeface="Times New Roman" pitchFamily="18" charset="0"/>
              </a:rPr>
              <a:t>Cachar</a:t>
            </a:r>
            <a:r>
              <a:rPr kumimoji="0" lang="en-US" b="1" i="0" u="none" strike="noStrike" kern="1200" cap="none" spc="0" normalizeH="0" baseline="0" noProof="0" dirty="0" smtClean="0">
                <a:ln>
                  <a:noFill/>
                </a:ln>
                <a:effectLst/>
                <a:uLnTx/>
                <a:uFillTx/>
                <a:latin typeface="Times New Roman" pitchFamily="18" charset="0"/>
                <a:ea typeface="+mn-ea"/>
                <a:cs typeface="Times New Roman" pitchFamily="18" charset="0"/>
              </a:rPr>
              <a:t> district (</a:t>
            </a:r>
            <a:r>
              <a:rPr kumimoji="0" lang="en-US" b="1" i="0" u="none" strike="noStrike" kern="1200" cap="none" spc="0" normalizeH="0" baseline="0" noProof="0" dirty="0" err="1" smtClean="0">
                <a:ln>
                  <a:noFill/>
                </a:ln>
                <a:effectLst/>
                <a:uLnTx/>
                <a:uFillTx/>
                <a:latin typeface="Times New Roman" pitchFamily="18" charset="0"/>
                <a:ea typeface="+mn-ea"/>
                <a:cs typeface="Times New Roman" pitchFamily="18" charset="0"/>
              </a:rPr>
              <a:t>Chakrabarty</a:t>
            </a:r>
            <a:r>
              <a:rPr kumimoji="0" lang="en-US" b="1"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b="1" i="1" u="none" strike="noStrike" kern="1200" cap="none" spc="0" normalizeH="0" baseline="0" noProof="0" dirty="0" smtClean="0">
                <a:ln>
                  <a:noFill/>
                </a:ln>
                <a:effectLst/>
                <a:uLnTx/>
                <a:uFillTx/>
                <a:latin typeface="Times New Roman" pitchFamily="18" charset="0"/>
                <a:ea typeface="+mn-ea"/>
                <a:cs typeface="Times New Roman" pitchFamily="18" charset="0"/>
              </a:rPr>
              <a:t>et al</a:t>
            </a:r>
            <a:r>
              <a:rPr kumimoji="0" lang="en-US" b="1" i="0" u="none" strike="noStrike" kern="1200" cap="none" spc="0" normalizeH="0" baseline="0" noProof="0" dirty="0" smtClean="0">
                <a:ln>
                  <a:noFill/>
                </a:ln>
                <a:effectLst/>
                <a:uLnTx/>
                <a:uFillTx/>
                <a:latin typeface="Times New Roman" pitchFamily="18" charset="0"/>
                <a:ea typeface="+mn-ea"/>
                <a:cs typeface="Times New Roman" pitchFamily="18" charset="0"/>
              </a:rPr>
              <a:t>.,1994).</a:t>
            </a:r>
          </a:p>
          <a:p>
            <a:pPr marL="171450" marR="0" lvl="0" indent="-171450" algn="just"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1"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GCR\Desktop\AssamDistricts.png"/>
          <p:cNvPicPr>
            <a:picLocks noChangeAspect="1" noChangeArrowheads="1"/>
          </p:cNvPicPr>
          <p:nvPr/>
        </p:nvPicPr>
        <p:blipFill>
          <a:blip r:embed="rId2">
            <a:grayscl/>
            <a:lum contrast="40000"/>
          </a:blip>
          <a:srcRect/>
          <a:stretch>
            <a:fillRect/>
          </a:stretch>
        </p:blipFill>
        <p:spPr bwMode="auto">
          <a:xfrm>
            <a:off x="228600" y="228600"/>
            <a:ext cx="8686800" cy="6371622"/>
          </a:xfrm>
          <a:prstGeom prst="rect">
            <a:avLst/>
          </a:prstGeom>
          <a:noFill/>
        </p:spPr>
      </p:pic>
      <p:sp>
        <p:nvSpPr>
          <p:cNvPr id="14" name="Oval 13"/>
          <p:cNvSpPr/>
          <p:nvPr/>
        </p:nvSpPr>
        <p:spPr>
          <a:xfrm>
            <a:off x="4114800" y="2438400"/>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5" name="Oval 14"/>
          <p:cNvSpPr/>
          <p:nvPr/>
        </p:nvSpPr>
        <p:spPr>
          <a:xfrm>
            <a:off x="6019800" y="2667000"/>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6" name="Oval 15"/>
          <p:cNvSpPr/>
          <p:nvPr/>
        </p:nvSpPr>
        <p:spPr>
          <a:xfrm>
            <a:off x="3124200" y="2514600"/>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7" name="Oval 16"/>
          <p:cNvSpPr/>
          <p:nvPr/>
        </p:nvSpPr>
        <p:spPr>
          <a:xfrm>
            <a:off x="3200400" y="2971800"/>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8" name="Oval 17"/>
          <p:cNvSpPr/>
          <p:nvPr/>
        </p:nvSpPr>
        <p:spPr>
          <a:xfrm>
            <a:off x="6400800" y="2362200"/>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9" name="Oval 18"/>
          <p:cNvSpPr/>
          <p:nvPr/>
        </p:nvSpPr>
        <p:spPr>
          <a:xfrm>
            <a:off x="6934200" y="1981200"/>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20" name="Oval 19"/>
          <p:cNvSpPr/>
          <p:nvPr/>
        </p:nvSpPr>
        <p:spPr>
          <a:xfrm>
            <a:off x="7467600" y="914400"/>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21" name="Oval 20"/>
          <p:cNvSpPr/>
          <p:nvPr/>
        </p:nvSpPr>
        <p:spPr>
          <a:xfrm>
            <a:off x="4267200" y="5105400"/>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22" name="Oval 21"/>
          <p:cNvSpPr/>
          <p:nvPr/>
        </p:nvSpPr>
        <p:spPr>
          <a:xfrm>
            <a:off x="4724400" y="4114800"/>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23" name="Oval 22"/>
          <p:cNvSpPr/>
          <p:nvPr/>
        </p:nvSpPr>
        <p:spPr>
          <a:xfrm>
            <a:off x="8229600" y="1066800"/>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24" name="Oval 23"/>
          <p:cNvSpPr/>
          <p:nvPr/>
        </p:nvSpPr>
        <p:spPr>
          <a:xfrm>
            <a:off x="1371600" y="3124200"/>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25" name="Oval 24"/>
          <p:cNvSpPr/>
          <p:nvPr/>
        </p:nvSpPr>
        <p:spPr>
          <a:xfrm>
            <a:off x="1066800" y="3429000"/>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26" name="Oval 25"/>
          <p:cNvSpPr/>
          <p:nvPr/>
        </p:nvSpPr>
        <p:spPr>
          <a:xfrm>
            <a:off x="3505200" y="3429000"/>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27" name="Oval 26"/>
          <p:cNvSpPr/>
          <p:nvPr/>
        </p:nvSpPr>
        <p:spPr>
          <a:xfrm>
            <a:off x="3733800" y="3200400"/>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28" name="Oval 27"/>
          <p:cNvSpPr/>
          <p:nvPr/>
        </p:nvSpPr>
        <p:spPr>
          <a:xfrm>
            <a:off x="5791200" y="5257800"/>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30" name="TextBox 29"/>
          <p:cNvSpPr txBox="1"/>
          <p:nvPr/>
        </p:nvSpPr>
        <p:spPr>
          <a:xfrm>
            <a:off x="6096000" y="5254823"/>
            <a:ext cx="1524000" cy="307777"/>
          </a:xfrm>
          <a:prstGeom prst="rect">
            <a:avLst/>
          </a:prstGeom>
          <a:noFill/>
        </p:spPr>
        <p:txBody>
          <a:bodyPr wrap="square" rtlCol="0">
            <a:spAutoFit/>
          </a:bodyPr>
          <a:lstStyle/>
          <a:p>
            <a:r>
              <a:rPr lang="en-US" sz="1400" b="1" dirty="0" smtClean="0"/>
              <a:t>Agar available</a:t>
            </a:r>
            <a:endParaRPr lang="en-US" sz="1400" b="1" dirty="0"/>
          </a:p>
        </p:txBody>
      </p:sp>
      <p:sp>
        <p:nvSpPr>
          <p:cNvPr id="31" name="TextBox 30"/>
          <p:cNvSpPr txBox="1"/>
          <p:nvPr/>
        </p:nvSpPr>
        <p:spPr>
          <a:xfrm>
            <a:off x="152400" y="228600"/>
            <a:ext cx="6477000" cy="400110"/>
          </a:xfrm>
          <a:prstGeom prst="rect">
            <a:avLst/>
          </a:prstGeom>
          <a:solidFill>
            <a:srgbClr val="F1FB71"/>
          </a:solidFill>
          <a:ln>
            <a:solidFill>
              <a:srgbClr val="F1FB7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b="1" dirty="0" smtClean="0">
                <a:solidFill>
                  <a:srgbClr val="C00000"/>
                </a:solidFill>
              </a:rPr>
              <a:t>District wise distribution of </a:t>
            </a:r>
            <a:r>
              <a:rPr lang="en-US" sz="2000" b="1" i="1" dirty="0" err="1" smtClean="0">
                <a:solidFill>
                  <a:srgbClr val="C00000"/>
                </a:solidFill>
              </a:rPr>
              <a:t>Aquilaria</a:t>
            </a:r>
            <a:r>
              <a:rPr lang="en-US" sz="2000" b="1" i="1" dirty="0" smtClean="0">
                <a:solidFill>
                  <a:srgbClr val="C00000"/>
                </a:solidFill>
              </a:rPr>
              <a:t> </a:t>
            </a:r>
            <a:r>
              <a:rPr lang="en-US" sz="2000" b="1" i="1" dirty="0" err="1" smtClean="0">
                <a:solidFill>
                  <a:srgbClr val="C00000"/>
                </a:solidFill>
              </a:rPr>
              <a:t>malaccensis</a:t>
            </a:r>
            <a:r>
              <a:rPr lang="en-US" sz="2000" b="1" i="1" dirty="0" smtClean="0">
                <a:solidFill>
                  <a:srgbClr val="C00000"/>
                </a:solidFill>
              </a:rPr>
              <a:t> </a:t>
            </a:r>
            <a:r>
              <a:rPr lang="en-US" sz="2000" b="1" dirty="0" smtClean="0">
                <a:solidFill>
                  <a:srgbClr val="C00000"/>
                </a:solidFill>
              </a:rPr>
              <a:t>in Assam</a:t>
            </a:r>
            <a:endParaRPr lang="en-US" sz="2000" b="1" dirty="0">
              <a:solidFill>
                <a:srgbClr val="C00000"/>
              </a:solidFill>
            </a:endParaRPr>
          </a:p>
        </p:txBody>
      </p:sp>
      <p:sp>
        <p:nvSpPr>
          <p:cNvPr id="29" name="Oval 28"/>
          <p:cNvSpPr/>
          <p:nvPr/>
        </p:nvSpPr>
        <p:spPr>
          <a:xfrm>
            <a:off x="5410200" y="2819400"/>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32" name="Oval 31"/>
          <p:cNvSpPr/>
          <p:nvPr/>
        </p:nvSpPr>
        <p:spPr>
          <a:xfrm>
            <a:off x="4191000" y="6096000"/>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33" name="Oval 32"/>
          <p:cNvSpPr/>
          <p:nvPr/>
        </p:nvSpPr>
        <p:spPr>
          <a:xfrm>
            <a:off x="3886200" y="5715000"/>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34" name="Oval 33"/>
          <p:cNvSpPr/>
          <p:nvPr/>
        </p:nvSpPr>
        <p:spPr>
          <a:xfrm>
            <a:off x="4648200" y="3429000"/>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35" name="Oval 34"/>
          <p:cNvSpPr/>
          <p:nvPr/>
        </p:nvSpPr>
        <p:spPr>
          <a:xfrm>
            <a:off x="2743200" y="3124200"/>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37" name="4-Point Star 36"/>
          <p:cNvSpPr/>
          <p:nvPr/>
        </p:nvSpPr>
        <p:spPr>
          <a:xfrm>
            <a:off x="6477000" y="1905000"/>
            <a:ext cx="152400" cy="152400"/>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4-Point Star 37"/>
          <p:cNvSpPr/>
          <p:nvPr/>
        </p:nvSpPr>
        <p:spPr>
          <a:xfrm>
            <a:off x="7543800" y="1676400"/>
            <a:ext cx="152400" cy="152400"/>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4-Point Star 38"/>
          <p:cNvSpPr/>
          <p:nvPr/>
        </p:nvSpPr>
        <p:spPr>
          <a:xfrm>
            <a:off x="6096000" y="2971800"/>
            <a:ext cx="152400" cy="152400"/>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4-Point Star 39"/>
          <p:cNvSpPr/>
          <p:nvPr/>
        </p:nvSpPr>
        <p:spPr>
          <a:xfrm>
            <a:off x="5791200" y="4876800"/>
            <a:ext cx="152400" cy="152400"/>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019800" y="4797623"/>
            <a:ext cx="2971800" cy="307777"/>
          </a:xfrm>
          <a:prstGeom prst="rect">
            <a:avLst/>
          </a:prstGeom>
          <a:noFill/>
        </p:spPr>
        <p:txBody>
          <a:bodyPr wrap="square" rtlCol="0">
            <a:spAutoFit/>
          </a:bodyPr>
          <a:lstStyle/>
          <a:p>
            <a:r>
              <a:rPr lang="en-US" sz="1400" b="1" dirty="0" smtClean="0"/>
              <a:t>Natural infection by </a:t>
            </a:r>
            <a:r>
              <a:rPr lang="en-US" sz="1400" b="1" i="1" dirty="0" err="1" smtClean="0"/>
              <a:t>Zeuzera</a:t>
            </a:r>
            <a:r>
              <a:rPr lang="en-US" sz="1400" b="1" i="1" dirty="0" smtClean="0"/>
              <a:t> </a:t>
            </a:r>
            <a:r>
              <a:rPr lang="en-US" sz="1400" b="1" i="1" dirty="0" err="1" smtClean="0"/>
              <a:t>conferta</a:t>
            </a:r>
            <a:endParaRPr lang="en-US" sz="1400" b="1"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a:srcRect t="13940"/>
          <a:stretch>
            <a:fillRect/>
          </a:stretch>
        </p:blipFill>
        <p:spPr bwMode="auto">
          <a:xfrm>
            <a:off x="177800" y="6078538"/>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305800" y="6076950"/>
            <a:ext cx="650875" cy="604838"/>
          </a:xfrm>
          <a:prstGeom prst="rect">
            <a:avLst/>
          </a:prstGeom>
          <a:noFill/>
          <a:ln w="9525">
            <a:noFill/>
            <a:miter lim="800000"/>
            <a:headEnd/>
            <a:tailEnd/>
          </a:ln>
        </p:spPr>
      </p:pic>
      <p:sp>
        <p:nvSpPr>
          <p:cNvPr id="9" name="TextBox 8"/>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sp>
        <p:nvSpPr>
          <p:cNvPr id="11" name="Rectangle 10"/>
          <p:cNvSpPr/>
          <p:nvPr/>
        </p:nvSpPr>
        <p:spPr>
          <a:xfrm>
            <a:off x="304800" y="456688"/>
            <a:ext cx="8458200" cy="5410712"/>
          </a:xfrm>
          <a:prstGeom prst="rect">
            <a:avLst/>
          </a:prstGeom>
        </p:spPr>
        <p:txBody>
          <a:bodyPr wrap="square">
            <a:spAutoFit/>
          </a:bodyPr>
          <a:lstStyle/>
          <a:p>
            <a:pPr marL="114300" lvl="0" indent="-114300" algn="ctr">
              <a:lnSpc>
                <a:spcPct val="150000"/>
              </a:lnSpc>
              <a:spcBef>
                <a:spcPct val="20000"/>
              </a:spcBef>
              <a:defRPr/>
            </a:pPr>
            <a:r>
              <a:rPr lang="en-US" b="1" dirty="0" smtClean="0">
                <a:solidFill>
                  <a:srgbClr val="2025E8"/>
                </a:solidFill>
                <a:latin typeface="Times New Roman" pitchFamily="18" charset="0"/>
                <a:cs typeface="Times New Roman" pitchFamily="18" charset="0"/>
              </a:rPr>
              <a:t>ARUNACHAL PRADESH</a:t>
            </a:r>
          </a:p>
          <a:p>
            <a:pPr marL="114300" lvl="0" indent="-114300" algn="just">
              <a:lnSpc>
                <a:spcPct val="150000"/>
              </a:lnSpc>
              <a:spcBef>
                <a:spcPct val="20000"/>
              </a:spcBef>
              <a:buFont typeface="Arial" pitchFamily="34" charset="0"/>
              <a:buChar char="•"/>
              <a:defRPr/>
            </a:pPr>
            <a:r>
              <a:rPr lang="en-US" b="1" dirty="0" smtClean="0">
                <a:latin typeface="Times New Roman" pitchFamily="18" charset="0"/>
                <a:cs typeface="Times New Roman" pitchFamily="18" charset="0"/>
              </a:rPr>
              <a:t>In Arunachal Pradesh, </a:t>
            </a:r>
            <a:r>
              <a:rPr lang="en-US" b="1" i="1" dirty="0" err="1" smtClean="0">
                <a:latin typeface="Times New Roman" pitchFamily="18" charset="0"/>
                <a:cs typeface="Times New Roman" pitchFamily="18" charset="0"/>
              </a:rPr>
              <a:t>Aquilaria</a:t>
            </a:r>
            <a:r>
              <a:rPr lang="en-US" b="1" i="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was abundant in earlier days but due to excessive extraction nowadays it is difficult to find it in the natural conditions. </a:t>
            </a:r>
          </a:p>
          <a:p>
            <a:pPr marL="114300" lvl="0" indent="-114300" algn="just">
              <a:lnSpc>
                <a:spcPct val="150000"/>
              </a:lnSpc>
              <a:spcBef>
                <a:spcPct val="20000"/>
              </a:spcBef>
              <a:buFont typeface="Arial" pitchFamily="34" charset="0"/>
              <a:buChar char="•"/>
              <a:defRPr/>
            </a:pPr>
            <a:r>
              <a:rPr lang="en-US" b="1" dirty="0" smtClean="0">
                <a:latin typeface="Times New Roman" pitchFamily="18" charset="0"/>
                <a:cs typeface="Times New Roman" pitchFamily="18" charset="0"/>
              </a:rPr>
              <a:t>The agar tree was reported in </a:t>
            </a:r>
            <a:r>
              <a:rPr lang="en-US" b="1" dirty="0" err="1" smtClean="0">
                <a:latin typeface="Times New Roman" pitchFamily="18" charset="0"/>
                <a:cs typeface="Times New Roman" pitchFamily="18" charset="0"/>
              </a:rPr>
              <a:t>Pangsu</a:t>
            </a:r>
            <a:r>
              <a:rPr lang="en-US" b="1" dirty="0" smtClean="0">
                <a:latin typeface="Times New Roman" pitchFamily="18" charset="0"/>
                <a:cs typeface="Times New Roman" pitchFamily="18" charset="0"/>
              </a:rPr>
              <a:t> reserve forests and </a:t>
            </a:r>
            <a:r>
              <a:rPr lang="en-US" b="1" dirty="0" err="1" smtClean="0">
                <a:latin typeface="Times New Roman" pitchFamily="18" charset="0"/>
                <a:cs typeface="Times New Roman" pitchFamily="18" charset="0"/>
              </a:rPr>
              <a:t>Rima</a:t>
            </a:r>
            <a:r>
              <a:rPr lang="en-US" b="1" dirty="0" smtClean="0">
                <a:latin typeface="Times New Roman" pitchFamily="18" charset="0"/>
                <a:cs typeface="Times New Roman" pitchFamily="18" charset="0"/>
              </a:rPr>
              <a:t> reserve forests in </a:t>
            </a:r>
            <a:r>
              <a:rPr lang="en-US" b="1" dirty="0" err="1" smtClean="0">
                <a:latin typeface="Times New Roman" pitchFamily="18" charset="0"/>
                <a:cs typeface="Times New Roman" pitchFamily="18" charset="0"/>
              </a:rPr>
              <a:t>Tirap</a:t>
            </a:r>
            <a:r>
              <a:rPr lang="en-US" b="1" dirty="0" smtClean="0">
                <a:latin typeface="Times New Roman" pitchFamily="18" charset="0"/>
                <a:cs typeface="Times New Roman" pitchFamily="18" charset="0"/>
              </a:rPr>
              <a:t> district of Arunachal Pradesh.</a:t>
            </a:r>
          </a:p>
          <a:p>
            <a:pPr marL="114300" indent="-114300" algn="just">
              <a:lnSpc>
                <a:spcPct val="150000"/>
              </a:lnSpc>
              <a:spcBef>
                <a:spcPct val="20000"/>
              </a:spcBef>
              <a:buFont typeface="Arial" pitchFamily="34" charset="0"/>
              <a:buChar char="•"/>
              <a:defRPr/>
            </a:pPr>
            <a:r>
              <a:rPr lang="en-US" b="1" dirty="0" smtClean="0">
                <a:latin typeface="Times New Roman" pitchFamily="18" charset="0"/>
                <a:cs typeface="Times New Roman" pitchFamily="18" charset="0"/>
              </a:rPr>
              <a:t>The forest department finally banned (1982-83) all commercial exploitation of agar wood in the state but this came after at least 26 years of regular extraction.</a:t>
            </a:r>
          </a:p>
          <a:p>
            <a:pPr marL="114300" lvl="0" indent="-114300" algn="just">
              <a:lnSpc>
                <a:spcPct val="150000"/>
              </a:lnSpc>
              <a:spcBef>
                <a:spcPct val="20000"/>
              </a:spcBef>
              <a:buFont typeface="Arial" pitchFamily="34" charset="0"/>
              <a:buChar char="•"/>
              <a:defRPr/>
            </a:pPr>
            <a:r>
              <a:rPr lang="en-US" b="1" dirty="0" smtClean="0">
                <a:latin typeface="Times New Roman" pitchFamily="18" charset="0"/>
                <a:cs typeface="Times New Roman" pitchFamily="18" charset="0"/>
              </a:rPr>
              <a:t>The regular exploitation of agar wood has depleted the once flourishing forest.</a:t>
            </a:r>
          </a:p>
          <a:p>
            <a:pPr marL="114300" lvl="0" indent="-114300" algn="just">
              <a:lnSpc>
                <a:spcPct val="150000"/>
              </a:lnSpc>
              <a:spcBef>
                <a:spcPct val="20000"/>
              </a:spcBef>
              <a:buFont typeface="Arial" pitchFamily="34" charset="0"/>
              <a:buChar char="•"/>
              <a:defRPr/>
            </a:pPr>
            <a:r>
              <a:rPr lang="en-US" b="1" dirty="0" smtClean="0">
                <a:latin typeface="Times New Roman" pitchFamily="18" charset="0"/>
                <a:cs typeface="Times New Roman" pitchFamily="18" charset="0"/>
              </a:rPr>
              <a:t>The </a:t>
            </a:r>
            <a:r>
              <a:rPr lang="en-US" b="1" dirty="0" err="1" smtClean="0">
                <a:latin typeface="Times New Roman" pitchFamily="18" charset="0"/>
                <a:cs typeface="Times New Roman" pitchFamily="18" charset="0"/>
              </a:rPr>
              <a:t>silviculture</a:t>
            </a:r>
            <a:r>
              <a:rPr lang="en-US" b="1" dirty="0" smtClean="0">
                <a:latin typeface="Times New Roman" pitchFamily="18" charset="0"/>
                <a:cs typeface="Times New Roman" pitchFamily="18" charset="0"/>
              </a:rPr>
              <a:t> division of Arunachal Pradesh has made elementary attempts to artificially regenerate the species on an experimental basis with the aim of augmenting wild stock.</a:t>
            </a:r>
          </a:p>
          <a:p>
            <a:pPr marL="114300" lvl="0" indent="-114300" algn="just">
              <a:lnSpc>
                <a:spcPct val="150000"/>
              </a:lnSpc>
              <a:spcBef>
                <a:spcPct val="20000"/>
              </a:spcBef>
              <a:buFont typeface="Arial" pitchFamily="34" charset="0"/>
              <a:buChar char="•"/>
              <a:defRPr/>
            </a:pPr>
            <a:endParaRPr lang="en-US" b="1" dirty="0" smtClean="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a:srcRect t="13940"/>
          <a:stretch>
            <a:fillRect/>
          </a:stretch>
        </p:blipFill>
        <p:spPr bwMode="auto">
          <a:xfrm>
            <a:off x="177800" y="6078538"/>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305800" y="6076950"/>
            <a:ext cx="650875" cy="604838"/>
          </a:xfrm>
          <a:prstGeom prst="rect">
            <a:avLst/>
          </a:prstGeom>
          <a:noFill/>
          <a:ln w="9525">
            <a:noFill/>
            <a:miter lim="800000"/>
            <a:headEnd/>
            <a:tailEnd/>
          </a:ln>
        </p:spPr>
      </p:pic>
      <p:sp>
        <p:nvSpPr>
          <p:cNvPr id="9" name="TextBox 8"/>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sp>
        <p:nvSpPr>
          <p:cNvPr id="10" name="Content Placeholder 2"/>
          <p:cNvSpPr txBox="1">
            <a:spLocks/>
          </p:cNvSpPr>
          <p:nvPr/>
        </p:nvSpPr>
        <p:spPr>
          <a:xfrm>
            <a:off x="152400" y="304800"/>
            <a:ext cx="8763000" cy="6553200"/>
          </a:xfrm>
          <a:prstGeom prst="rect">
            <a:avLst/>
          </a:prstGeom>
        </p:spPr>
        <p:txBody>
          <a:bodyPr vert="horz" lIns="91440" tIns="45720" rIns="91440" bIns="45720" rtlCol="0">
            <a:normAutofit/>
          </a:bodyPr>
          <a:lstStyle/>
          <a:p>
            <a:pPr marL="114300" marR="0" lvl="0" indent="-1143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graphicFrame>
        <p:nvGraphicFramePr>
          <p:cNvPr id="12" name="Chart 11"/>
          <p:cNvGraphicFramePr/>
          <p:nvPr/>
        </p:nvGraphicFramePr>
        <p:xfrm>
          <a:off x="304800" y="304800"/>
          <a:ext cx="8839200" cy="5410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a:srcRect t="13940"/>
          <a:stretch>
            <a:fillRect/>
          </a:stretch>
        </p:blipFill>
        <p:spPr bwMode="auto">
          <a:xfrm>
            <a:off x="177800" y="6078538"/>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305800" y="6076950"/>
            <a:ext cx="650875" cy="604838"/>
          </a:xfrm>
          <a:prstGeom prst="rect">
            <a:avLst/>
          </a:prstGeom>
          <a:noFill/>
          <a:ln w="9525">
            <a:noFill/>
            <a:miter lim="800000"/>
            <a:headEnd/>
            <a:tailEnd/>
          </a:ln>
        </p:spPr>
      </p:pic>
      <p:sp>
        <p:nvSpPr>
          <p:cNvPr id="9" name="TextBox 8"/>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sp>
        <p:nvSpPr>
          <p:cNvPr id="10" name="Content Placeholder 2"/>
          <p:cNvSpPr txBox="1">
            <a:spLocks/>
          </p:cNvSpPr>
          <p:nvPr/>
        </p:nvSpPr>
        <p:spPr>
          <a:xfrm>
            <a:off x="0" y="0"/>
            <a:ext cx="8915400" cy="6553200"/>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rgbClr val="2025E8"/>
                </a:solidFill>
                <a:effectLst/>
                <a:uLnTx/>
                <a:uFillTx/>
                <a:latin typeface="Times New Roman" pitchFamily="18" charset="0"/>
                <a:ea typeface="+mn-ea"/>
                <a:cs typeface="Times New Roman" pitchFamily="18" charset="0"/>
              </a:rPr>
              <a:t>MIZORAM</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endParaRPr>
          </a:p>
          <a:p>
            <a:pPr marL="342900" marR="0" lvl="0" indent="-1143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smtClean="0">
                <a:ln>
                  <a:noFill/>
                </a:ln>
                <a:effectLst/>
                <a:uLnTx/>
                <a:uFillTx/>
                <a:latin typeface="Times New Roman" pitchFamily="18" charset="0"/>
                <a:ea typeface="+mn-ea"/>
                <a:cs typeface="Times New Roman" pitchFamily="18" charset="0"/>
              </a:rPr>
              <a:t>According  to the local people, agar wood grew in abundance, until a few years ago, in the hillocks </a:t>
            </a:r>
            <a:r>
              <a:rPr kumimoji="0" lang="en-US" sz="1800" b="1" i="0" u="none" strike="noStrike" kern="1200" cap="none" spc="0" normalizeH="0" baseline="0" noProof="0" dirty="0" err="1" smtClean="0">
                <a:ln>
                  <a:noFill/>
                </a:ln>
                <a:effectLst/>
                <a:uLnTx/>
                <a:uFillTx/>
                <a:latin typeface="Times New Roman" pitchFamily="18" charset="0"/>
                <a:ea typeface="+mn-ea"/>
                <a:cs typeface="Times New Roman" pitchFamily="18" charset="0"/>
              </a:rPr>
              <a:t>Maulkhang</a:t>
            </a:r>
            <a:r>
              <a:rPr kumimoji="0" lang="en-US" sz="1800" b="1"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lang="en-US" b="1" dirty="0" err="1" smtClean="0">
                <a:latin typeface="Times New Roman" pitchFamily="18" charset="0"/>
                <a:cs typeface="Times New Roman" pitchFamily="18" charset="0"/>
              </a:rPr>
              <a:t>P</a:t>
            </a:r>
            <a:r>
              <a:rPr kumimoji="0" lang="en-US" sz="1800" b="1" i="0" u="none" strike="noStrike" kern="1200" cap="none" spc="0" normalizeH="0" baseline="0" noProof="0" dirty="0" err="1" smtClean="0">
                <a:ln>
                  <a:noFill/>
                </a:ln>
                <a:effectLst/>
                <a:uLnTx/>
                <a:uFillTx/>
                <a:latin typeface="Times New Roman" pitchFamily="18" charset="0"/>
                <a:ea typeface="+mn-ea"/>
                <a:cs typeface="Times New Roman" pitchFamily="18" charset="0"/>
              </a:rPr>
              <a:t>ukpui</a:t>
            </a:r>
            <a:r>
              <a:rPr kumimoji="0" lang="en-US" sz="1800" b="1"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smtClean="0">
                <a:ln>
                  <a:noFill/>
                </a:ln>
                <a:effectLst/>
                <a:uLnTx/>
                <a:uFillTx/>
                <a:latin typeface="Times New Roman" pitchFamily="18" charset="0"/>
                <a:ea typeface="+mn-ea"/>
                <a:cs typeface="Times New Roman" pitchFamily="18" charset="0"/>
              </a:rPr>
              <a:t>Valam</a:t>
            </a:r>
            <a:r>
              <a:rPr kumimoji="0" lang="en-US" sz="1800" b="1"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smtClean="0">
                <a:ln>
                  <a:noFill/>
                </a:ln>
                <a:effectLst/>
                <a:uLnTx/>
                <a:uFillTx/>
                <a:latin typeface="Times New Roman" pitchFamily="18" charset="0"/>
                <a:ea typeface="+mn-ea"/>
                <a:cs typeface="Times New Roman" pitchFamily="18" charset="0"/>
              </a:rPr>
              <a:t>Vanglawn</a:t>
            </a:r>
            <a:r>
              <a:rPr kumimoji="0" lang="en-US" sz="1800" b="1"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smtClean="0">
                <a:ln>
                  <a:noFill/>
                </a:ln>
                <a:effectLst/>
                <a:uLnTx/>
                <a:uFillTx/>
                <a:latin typeface="Times New Roman" pitchFamily="18" charset="0"/>
                <a:ea typeface="+mn-ea"/>
                <a:cs typeface="Times New Roman" pitchFamily="18" charset="0"/>
              </a:rPr>
              <a:t>Hmarmul</a:t>
            </a:r>
            <a:r>
              <a:rPr kumimoji="0" lang="en-US" sz="1800" b="1"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smtClean="0">
                <a:ln>
                  <a:noFill/>
                </a:ln>
                <a:effectLst/>
                <a:uLnTx/>
                <a:uFillTx/>
                <a:latin typeface="Times New Roman" pitchFamily="18" charset="0"/>
                <a:ea typeface="+mn-ea"/>
                <a:cs typeface="Times New Roman" pitchFamily="18" charset="0"/>
              </a:rPr>
              <a:t>Lunglei</a:t>
            </a:r>
            <a:r>
              <a:rPr kumimoji="0" lang="en-US" sz="1800" b="1"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smtClean="0">
                <a:ln>
                  <a:noFill/>
                </a:ln>
                <a:effectLst/>
                <a:uLnTx/>
                <a:uFillTx/>
                <a:latin typeface="Times New Roman" pitchFamily="18" charset="0"/>
                <a:ea typeface="+mn-ea"/>
                <a:cs typeface="Times New Roman" pitchFamily="18" charset="0"/>
              </a:rPr>
              <a:t>Silphir</a:t>
            </a:r>
            <a:r>
              <a:rPr kumimoji="0" lang="en-US" sz="1800" b="1" i="0" u="none" strike="noStrike" kern="1200" cap="none" spc="0" normalizeH="0" baseline="0" noProof="0" dirty="0" smtClean="0">
                <a:ln>
                  <a:noFill/>
                </a:ln>
                <a:effectLst/>
                <a:uLnTx/>
                <a:uFillTx/>
                <a:latin typeface="Times New Roman" pitchFamily="18" charset="0"/>
                <a:ea typeface="+mn-ea"/>
                <a:cs typeface="Times New Roman" pitchFamily="18" charset="0"/>
              </a:rPr>
              <a:t> which today present a ravaged landscape.</a:t>
            </a:r>
          </a:p>
          <a:p>
            <a:pPr marL="342900" marR="0" lvl="0" indent="-1143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342900" marR="0" lvl="0" indent="-1143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smtClean="0">
                <a:ln>
                  <a:noFill/>
                </a:ln>
                <a:effectLst/>
                <a:uLnTx/>
                <a:uFillTx/>
                <a:latin typeface="Times New Roman" pitchFamily="18" charset="0"/>
                <a:ea typeface="+mn-ea"/>
                <a:cs typeface="Times New Roman" pitchFamily="18" charset="0"/>
              </a:rPr>
              <a:t>Nowadays, the tree grows sporadically near the tributaries of river</a:t>
            </a:r>
            <a:r>
              <a:rPr kumimoji="0" lang="en-US" sz="1800" b="1" i="0" u="none" strike="noStrike" kern="1200" cap="none" spc="0" normalizeH="0" noProof="0" dirty="0" smtClean="0">
                <a:ln>
                  <a:noFill/>
                </a:ln>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smtClean="0">
                <a:ln>
                  <a:noFill/>
                </a:ln>
                <a:effectLst/>
                <a:uLnTx/>
                <a:uFillTx/>
                <a:latin typeface="Times New Roman" pitchFamily="18" charset="0"/>
                <a:ea typeface="+mn-ea"/>
                <a:cs typeface="Times New Roman" pitchFamily="18" charset="0"/>
              </a:rPr>
              <a:t>Tuivawl</a:t>
            </a:r>
            <a:r>
              <a:rPr kumimoji="0" lang="en-US" sz="1800" b="1" i="0" u="none" strike="noStrike" kern="1200" cap="none" spc="0" normalizeH="0" baseline="0" noProof="0" dirty="0" smtClean="0">
                <a:ln>
                  <a:noFill/>
                </a:ln>
                <a:effectLst/>
                <a:uLnTx/>
                <a:uFillTx/>
                <a:latin typeface="Times New Roman" pitchFamily="18" charset="0"/>
                <a:ea typeface="+mn-ea"/>
                <a:cs typeface="Times New Roman" pitchFamily="18" charset="0"/>
              </a:rPr>
              <a:t>, namely, </a:t>
            </a:r>
            <a:r>
              <a:rPr kumimoji="0" lang="en-US" sz="1800" b="1" i="0" u="none" strike="noStrike" kern="1200" cap="none" spc="0" normalizeH="0" baseline="0" noProof="0" dirty="0" err="1" smtClean="0">
                <a:ln>
                  <a:noFill/>
                </a:ln>
                <a:effectLst/>
                <a:uLnTx/>
                <a:uFillTx/>
                <a:latin typeface="Times New Roman" pitchFamily="18" charset="0"/>
                <a:ea typeface="+mn-ea"/>
                <a:cs typeface="Times New Roman" pitchFamily="18" charset="0"/>
              </a:rPr>
              <a:t>Saichal</a:t>
            </a:r>
            <a:r>
              <a:rPr kumimoji="0" lang="en-US" sz="1800" b="1"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smtClean="0">
                <a:ln>
                  <a:noFill/>
                </a:ln>
                <a:effectLst/>
                <a:uLnTx/>
                <a:uFillTx/>
                <a:latin typeface="Times New Roman" pitchFamily="18" charset="0"/>
                <a:ea typeface="+mn-ea"/>
                <a:cs typeface="Times New Roman" pitchFamily="18" charset="0"/>
              </a:rPr>
              <a:t>lui</a:t>
            </a:r>
            <a:r>
              <a:rPr kumimoji="0" lang="en-US" sz="1800" b="1" i="0" u="none" strike="noStrike" kern="1200" cap="none" spc="0" normalizeH="0" baseline="0" noProof="0" dirty="0" smtClean="0">
                <a:ln>
                  <a:noFill/>
                </a:ln>
                <a:effectLst/>
                <a:uLnTx/>
                <a:uFillTx/>
                <a:latin typeface="Times New Roman" pitchFamily="18" charset="0"/>
                <a:ea typeface="+mn-ea"/>
                <a:cs typeface="Times New Roman" pitchFamily="18" charset="0"/>
              </a:rPr>
              <a:t>, Ser </a:t>
            </a:r>
            <a:r>
              <a:rPr kumimoji="0" lang="en-US" sz="1800" b="1" i="0" u="none" strike="noStrike" kern="1200" cap="none" spc="0" normalizeH="0" baseline="0" noProof="0" dirty="0" err="1" smtClean="0">
                <a:ln>
                  <a:noFill/>
                </a:ln>
                <a:effectLst/>
                <a:uLnTx/>
                <a:uFillTx/>
                <a:latin typeface="Times New Roman" pitchFamily="18" charset="0"/>
                <a:ea typeface="+mn-ea"/>
                <a:cs typeface="Times New Roman" pitchFamily="18" charset="0"/>
              </a:rPr>
              <a:t>lui</a:t>
            </a:r>
            <a:r>
              <a:rPr kumimoji="0" lang="en-US" sz="1800" b="1"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smtClean="0">
                <a:ln>
                  <a:noFill/>
                </a:ln>
                <a:effectLst/>
                <a:uLnTx/>
                <a:uFillTx/>
                <a:latin typeface="Times New Roman" pitchFamily="18" charset="0"/>
                <a:ea typeface="+mn-ea"/>
                <a:cs typeface="Times New Roman" pitchFamily="18" charset="0"/>
              </a:rPr>
              <a:t>Ralzawn</a:t>
            </a:r>
            <a:r>
              <a:rPr kumimoji="0" lang="en-US" sz="1800" b="1"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smtClean="0">
                <a:ln>
                  <a:noFill/>
                </a:ln>
                <a:effectLst/>
                <a:uLnTx/>
                <a:uFillTx/>
                <a:latin typeface="Times New Roman" pitchFamily="18" charset="0"/>
                <a:ea typeface="+mn-ea"/>
                <a:cs typeface="Times New Roman" pitchFamily="18" charset="0"/>
              </a:rPr>
              <a:t>lui</a:t>
            </a:r>
            <a:r>
              <a:rPr kumimoji="0" lang="en-US" sz="1800" b="1" i="0" u="none" strike="noStrike" kern="1200" cap="none" spc="0" normalizeH="0" baseline="0" noProof="0" dirty="0" smtClean="0">
                <a:ln>
                  <a:noFill/>
                </a:ln>
                <a:effectLst/>
                <a:uLnTx/>
                <a:uFillTx/>
                <a:latin typeface="Times New Roman" pitchFamily="18" charset="0"/>
                <a:ea typeface="+mn-ea"/>
                <a:cs typeface="Times New Roman" pitchFamily="18" charset="0"/>
              </a:rPr>
              <a:t> etc.</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rgbClr val="2025E8"/>
                </a:solidFill>
                <a:effectLst/>
                <a:uLnTx/>
                <a:uFillTx/>
                <a:latin typeface="Times New Roman" pitchFamily="18" charset="0"/>
                <a:ea typeface="+mn-ea"/>
                <a:cs typeface="Times New Roman" pitchFamily="18" charset="0"/>
              </a:rPr>
              <a:t>MEGHALAYA</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endParaRPr>
          </a:p>
          <a:p>
            <a:pPr marL="342900" marR="0" lvl="0" indent="-1143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smtClean="0">
                <a:ln>
                  <a:noFill/>
                </a:ln>
                <a:effectLst/>
                <a:uLnTx/>
                <a:uFillTx/>
                <a:latin typeface="Times New Roman" pitchFamily="18" charset="0"/>
                <a:ea typeface="+mn-ea"/>
                <a:cs typeface="Times New Roman" pitchFamily="18" charset="0"/>
              </a:rPr>
              <a:t>Illicit felling and over exploitation of agar wood has endangered the species in the natural forest areas.</a:t>
            </a:r>
          </a:p>
          <a:p>
            <a:pPr marL="342900" marR="0" lvl="0" indent="-1143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342900" marR="0" lvl="0" indent="-1143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smtClean="0">
                <a:ln>
                  <a:noFill/>
                </a:ln>
                <a:effectLst/>
                <a:uLnTx/>
                <a:uFillTx/>
                <a:latin typeface="Times New Roman" pitchFamily="18" charset="0"/>
                <a:ea typeface="+mn-ea"/>
                <a:cs typeface="Times New Roman" pitchFamily="18" charset="0"/>
              </a:rPr>
              <a:t>At present, only a few trees survive in the agar wood plantation of the </a:t>
            </a:r>
            <a:r>
              <a:rPr kumimoji="0" lang="en-US" sz="1800" b="1" i="0" u="none" strike="noStrike" kern="1200" cap="none" spc="0" normalizeH="0" baseline="0" noProof="0" dirty="0" err="1" smtClean="0">
                <a:ln>
                  <a:noFill/>
                </a:ln>
                <a:effectLst/>
                <a:uLnTx/>
                <a:uFillTx/>
                <a:latin typeface="Times New Roman" pitchFamily="18" charset="0"/>
                <a:ea typeface="+mn-ea"/>
                <a:cs typeface="Times New Roman" pitchFamily="18" charset="0"/>
              </a:rPr>
              <a:t>Darugiri</a:t>
            </a:r>
            <a:r>
              <a:rPr kumimoji="0" lang="en-US" sz="1800" b="1" i="0" u="none" strike="noStrike" kern="1200" cap="none" spc="0" normalizeH="0" baseline="0" noProof="0" dirty="0" smtClean="0">
                <a:ln>
                  <a:noFill/>
                </a:ln>
                <a:effectLst/>
                <a:uLnTx/>
                <a:uFillTx/>
                <a:latin typeface="Times New Roman" pitchFamily="18" charset="0"/>
                <a:ea typeface="+mn-ea"/>
                <a:cs typeface="Times New Roman" pitchFamily="18" charset="0"/>
              </a:rPr>
              <a:t> Reserve Forest.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a:srcRect t="13940"/>
          <a:stretch>
            <a:fillRect/>
          </a:stretch>
        </p:blipFill>
        <p:spPr bwMode="auto">
          <a:xfrm>
            <a:off x="177800" y="6078538"/>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305800" y="6076950"/>
            <a:ext cx="650875" cy="604838"/>
          </a:xfrm>
          <a:prstGeom prst="rect">
            <a:avLst/>
          </a:prstGeom>
          <a:noFill/>
          <a:ln w="9525">
            <a:noFill/>
            <a:miter lim="800000"/>
            <a:headEnd/>
            <a:tailEnd/>
          </a:ln>
        </p:spPr>
      </p:pic>
      <p:sp>
        <p:nvSpPr>
          <p:cNvPr id="9" name="TextBox 8"/>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sp>
        <p:nvSpPr>
          <p:cNvPr id="11" name="Rectangle 10"/>
          <p:cNvSpPr/>
          <p:nvPr/>
        </p:nvSpPr>
        <p:spPr>
          <a:xfrm>
            <a:off x="609600" y="152400"/>
            <a:ext cx="8153400" cy="6297108"/>
          </a:xfrm>
          <a:prstGeom prst="rect">
            <a:avLst/>
          </a:prstGeom>
        </p:spPr>
        <p:txBody>
          <a:bodyPr wrap="square">
            <a:spAutoFit/>
          </a:bodyPr>
          <a:lstStyle/>
          <a:p>
            <a:pPr lvl="0" algn="ctr">
              <a:spcBef>
                <a:spcPct val="20000"/>
              </a:spcBef>
              <a:defRPr/>
            </a:pPr>
            <a:r>
              <a:rPr lang="en-US" b="1" dirty="0" smtClean="0">
                <a:solidFill>
                  <a:srgbClr val="2025E8"/>
                </a:solidFill>
                <a:latin typeface="Times New Roman" pitchFamily="18" charset="0"/>
                <a:cs typeface="Times New Roman" pitchFamily="18" charset="0"/>
              </a:rPr>
              <a:t>NAGALAND</a:t>
            </a:r>
          </a:p>
          <a:p>
            <a:pPr marL="171450" lvl="0" indent="-171450" algn="just">
              <a:spcBef>
                <a:spcPct val="20000"/>
              </a:spcBef>
              <a:buFont typeface="Wingdings" pitchFamily="2" charset="2"/>
              <a:buChar char="§"/>
              <a:defRPr/>
            </a:pPr>
            <a:r>
              <a:rPr lang="en-US" b="1" dirty="0" smtClean="0">
                <a:latin typeface="Times New Roman" pitchFamily="18" charset="0"/>
                <a:cs typeface="Times New Roman" pitchFamily="18" charset="0"/>
              </a:rPr>
              <a:t>The dense forest of </a:t>
            </a:r>
            <a:r>
              <a:rPr lang="en-US" b="1" dirty="0" err="1" smtClean="0">
                <a:latin typeface="Times New Roman" pitchFamily="18" charset="0"/>
                <a:cs typeface="Times New Roman" pitchFamily="18" charset="0"/>
              </a:rPr>
              <a:t>agarwood</a:t>
            </a:r>
            <a:r>
              <a:rPr lang="en-US" b="1" dirty="0" smtClean="0">
                <a:latin typeface="Times New Roman" pitchFamily="18" charset="0"/>
                <a:cs typeface="Times New Roman" pitchFamily="18" charset="0"/>
              </a:rPr>
              <a:t> covering the Naga hills up to the elevation of 900m, have been reduced to a few sporadic trees, mainly in </a:t>
            </a:r>
            <a:r>
              <a:rPr lang="en-US" b="1" dirty="0" err="1" smtClean="0">
                <a:latin typeface="Times New Roman" pitchFamily="18" charset="0"/>
                <a:cs typeface="Times New Roman" pitchFamily="18" charset="0"/>
              </a:rPr>
              <a:t>Dimapur</a:t>
            </a:r>
            <a:r>
              <a:rPr lang="en-US" b="1" dirty="0" smtClean="0">
                <a:latin typeface="Times New Roman" pitchFamily="18" charset="0"/>
                <a:cs typeface="Times New Roman" pitchFamily="18" charset="0"/>
              </a:rPr>
              <a:t> range, </a:t>
            </a:r>
            <a:r>
              <a:rPr lang="en-US" b="1" dirty="0" err="1" smtClean="0">
                <a:latin typeface="Times New Roman" pitchFamily="18" charset="0"/>
                <a:cs typeface="Times New Roman" pitchFamily="18" charset="0"/>
              </a:rPr>
              <a:t>Peren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Phek</a:t>
            </a:r>
            <a:r>
              <a:rPr lang="en-US" b="1" dirty="0" smtClean="0">
                <a:latin typeface="Times New Roman" pitchFamily="18" charset="0"/>
                <a:cs typeface="Times New Roman" pitchFamily="18" charset="0"/>
              </a:rPr>
              <a:t>, Mon, </a:t>
            </a:r>
            <a:r>
              <a:rPr lang="en-US" b="1" dirty="0" err="1" smtClean="0">
                <a:latin typeface="Times New Roman" pitchFamily="18" charset="0"/>
                <a:cs typeface="Times New Roman" pitchFamily="18" charset="0"/>
              </a:rPr>
              <a:t>Mokokchung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Tuensang</a:t>
            </a:r>
            <a:r>
              <a:rPr lang="en-US" b="1" dirty="0" smtClean="0">
                <a:latin typeface="Times New Roman" pitchFamily="18" charset="0"/>
                <a:cs typeface="Times New Roman" pitchFamily="18" charset="0"/>
              </a:rPr>
              <a:t> and </a:t>
            </a:r>
            <a:r>
              <a:rPr lang="en-US" b="1" dirty="0" err="1" smtClean="0">
                <a:latin typeface="Times New Roman" pitchFamily="18" charset="0"/>
                <a:cs typeface="Times New Roman" pitchFamily="18" charset="0"/>
              </a:rPr>
              <a:t>Wokha</a:t>
            </a:r>
            <a:r>
              <a:rPr lang="en-US" b="1" dirty="0" smtClean="0">
                <a:latin typeface="Times New Roman" pitchFamily="18" charset="0"/>
                <a:cs typeface="Times New Roman" pitchFamily="18" charset="0"/>
              </a:rPr>
              <a:t> Forest Division.</a:t>
            </a:r>
          </a:p>
          <a:p>
            <a:pPr marL="171450" lvl="0" indent="-171450" algn="just">
              <a:spcBef>
                <a:spcPct val="20000"/>
              </a:spcBef>
              <a:buFont typeface="Wingdings" pitchFamily="2" charset="2"/>
              <a:buChar char="§"/>
              <a:defRPr/>
            </a:pPr>
            <a:endParaRPr lang="en-US" b="1" dirty="0" smtClean="0">
              <a:latin typeface="Times New Roman" pitchFamily="18" charset="0"/>
              <a:cs typeface="Times New Roman" pitchFamily="18" charset="0"/>
            </a:endParaRPr>
          </a:p>
          <a:p>
            <a:pPr marL="171450" lvl="0" indent="-171450" algn="just">
              <a:spcBef>
                <a:spcPct val="20000"/>
              </a:spcBef>
              <a:buFont typeface="Wingdings" pitchFamily="2" charset="2"/>
              <a:buChar char="§"/>
              <a:defRPr/>
            </a:pPr>
            <a:r>
              <a:rPr lang="en-US" b="1" dirty="0" smtClean="0">
                <a:latin typeface="Times New Roman" pitchFamily="18" charset="0"/>
                <a:cs typeface="Times New Roman" pitchFamily="18" charset="0"/>
              </a:rPr>
              <a:t>Unskilled </a:t>
            </a:r>
            <a:r>
              <a:rPr lang="en-US" b="1" dirty="0" err="1" smtClean="0">
                <a:latin typeface="Times New Roman" pitchFamily="18" charset="0"/>
                <a:cs typeface="Times New Roman" pitchFamily="18" charset="0"/>
              </a:rPr>
              <a:t>labour</a:t>
            </a:r>
            <a:r>
              <a:rPr lang="en-US" b="1" dirty="0" smtClean="0">
                <a:latin typeface="Times New Roman" pitchFamily="18" charset="0"/>
                <a:cs typeface="Times New Roman" pitchFamily="18" charset="0"/>
              </a:rPr>
              <a:t>, hired to collect agar material, indiscriminately felled the trees and the tree is rare in the state today.</a:t>
            </a:r>
          </a:p>
          <a:p>
            <a:pPr marL="171450" lvl="0" indent="-171450" algn="just">
              <a:spcBef>
                <a:spcPct val="20000"/>
              </a:spcBef>
              <a:buFont typeface="Wingdings" pitchFamily="2" charset="2"/>
              <a:buChar char="§"/>
              <a:defRPr/>
            </a:pPr>
            <a:endParaRPr lang="en-US" b="1" dirty="0" smtClean="0">
              <a:solidFill>
                <a:srgbClr val="2025E8"/>
              </a:solidFill>
              <a:latin typeface="Times New Roman" pitchFamily="18" charset="0"/>
              <a:cs typeface="Times New Roman" pitchFamily="18" charset="0"/>
            </a:endParaRPr>
          </a:p>
          <a:p>
            <a:pPr marL="171450" lvl="0" indent="-171450" algn="ctr">
              <a:spcBef>
                <a:spcPct val="20000"/>
              </a:spcBef>
              <a:defRPr/>
            </a:pPr>
            <a:r>
              <a:rPr lang="en-US" b="1" dirty="0" smtClean="0">
                <a:solidFill>
                  <a:srgbClr val="2025E8"/>
                </a:solidFill>
                <a:latin typeface="Times New Roman" pitchFamily="18" charset="0"/>
                <a:cs typeface="Times New Roman" pitchFamily="18" charset="0"/>
              </a:rPr>
              <a:t>TRIPURA &amp; MANIPUR</a:t>
            </a:r>
          </a:p>
          <a:p>
            <a:pPr marL="171450" lvl="0" indent="-171450" algn="just">
              <a:spcBef>
                <a:spcPct val="20000"/>
              </a:spcBef>
              <a:buFont typeface="Wingdings" pitchFamily="2" charset="2"/>
              <a:buChar char="§"/>
              <a:defRPr/>
            </a:pPr>
            <a:r>
              <a:rPr lang="en-US" b="1" dirty="0" smtClean="0">
                <a:latin typeface="Times New Roman" pitchFamily="18" charset="0"/>
                <a:cs typeface="Times New Roman" pitchFamily="18" charset="0"/>
              </a:rPr>
              <a:t>The wide distribution of </a:t>
            </a:r>
            <a:r>
              <a:rPr lang="en-US" b="1" dirty="0" err="1" smtClean="0">
                <a:latin typeface="Times New Roman" pitchFamily="18" charset="0"/>
                <a:cs typeface="Times New Roman" pitchFamily="18" charset="0"/>
              </a:rPr>
              <a:t>agarwood</a:t>
            </a:r>
            <a:r>
              <a:rPr lang="en-US" b="1" dirty="0" smtClean="0">
                <a:latin typeface="Times New Roman" pitchFamily="18" charset="0"/>
                <a:cs typeface="Times New Roman" pitchFamily="18" charset="0"/>
              </a:rPr>
              <a:t> up to an elevation of 1000m in the hills of Tripura and Manipur provided the agar oil industries with a ready storehouse of raw materials.</a:t>
            </a:r>
          </a:p>
          <a:p>
            <a:pPr marL="171450" lvl="0" indent="-171450" algn="just">
              <a:spcBef>
                <a:spcPct val="20000"/>
              </a:spcBef>
              <a:buFont typeface="Wingdings" pitchFamily="2" charset="2"/>
              <a:buChar char="§"/>
              <a:defRPr/>
            </a:pPr>
            <a:endParaRPr lang="en-US" b="1" dirty="0" smtClean="0">
              <a:latin typeface="Times New Roman" pitchFamily="18" charset="0"/>
              <a:cs typeface="Times New Roman" pitchFamily="18" charset="0"/>
            </a:endParaRPr>
          </a:p>
          <a:p>
            <a:pPr marL="171450" lvl="0" indent="-171450" algn="just">
              <a:spcBef>
                <a:spcPct val="20000"/>
              </a:spcBef>
              <a:buFont typeface="Wingdings" pitchFamily="2" charset="2"/>
              <a:buChar char="§"/>
              <a:defRPr/>
            </a:pPr>
            <a:r>
              <a:rPr lang="en-US" b="1" dirty="0" smtClean="0">
                <a:latin typeface="Times New Roman" pitchFamily="18" charset="0"/>
                <a:cs typeface="Times New Roman" pitchFamily="18" charset="0"/>
              </a:rPr>
              <a:t>Irresponsible use of these precious natural resources has depleted stocks to an all time low.</a:t>
            </a:r>
          </a:p>
          <a:p>
            <a:pPr marL="171450" lvl="0" indent="-171450" algn="just">
              <a:spcBef>
                <a:spcPct val="20000"/>
              </a:spcBef>
              <a:buFont typeface="Wingdings" pitchFamily="2" charset="2"/>
              <a:buChar char="§"/>
              <a:defRPr/>
            </a:pPr>
            <a:endParaRPr lang="en-US" b="1" dirty="0" smtClean="0">
              <a:latin typeface="Times New Roman" pitchFamily="18" charset="0"/>
              <a:cs typeface="Times New Roman" pitchFamily="18" charset="0"/>
            </a:endParaRPr>
          </a:p>
          <a:p>
            <a:pPr marL="171450" lvl="0" indent="-171450" algn="just">
              <a:spcBef>
                <a:spcPct val="20000"/>
              </a:spcBef>
              <a:buFont typeface="Wingdings" pitchFamily="2" charset="2"/>
              <a:buChar char="§"/>
              <a:defRPr/>
            </a:pPr>
            <a:r>
              <a:rPr lang="en-US" b="1" dirty="0" smtClean="0">
                <a:latin typeface="Times New Roman" pitchFamily="18" charset="0"/>
                <a:cs typeface="Times New Roman" pitchFamily="18" charset="0"/>
              </a:rPr>
              <a:t>Distilleries in Manipur are making a desperate bid to survive on meager raw material from neighboring states.</a:t>
            </a:r>
          </a:p>
          <a:p>
            <a:pPr marL="171450" lvl="0" indent="-171450" algn="just">
              <a:spcBef>
                <a:spcPct val="20000"/>
              </a:spcBef>
              <a:buFont typeface="Arial" pitchFamily="34" charset="0"/>
              <a:buChar char="•"/>
              <a:defRPr/>
            </a:pPr>
            <a:endParaRPr lang="en-US" b="1" dirty="0" smtClean="0">
              <a:solidFill>
                <a:srgbClr val="2025E8"/>
              </a:solidFill>
              <a:latin typeface="Times New Roman" pitchFamily="18" charset="0"/>
              <a:cs typeface="Times New Roman" pitchFamily="18" charset="0"/>
            </a:endParaRPr>
          </a:p>
          <a:p>
            <a:pPr lvl="0" algn="just">
              <a:spcBef>
                <a:spcPct val="20000"/>
              </a:spcBef>
              <a:defRPr/>
            </a:pPr>
            <a:endParaRPr lang="en-US" b="1" dirty="0" smtClean="0">
              <a:solidFill>
                <a:srgbClr val="2025E8"/>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a:srcRect t="13940"/>
          <a:stretch>
            <a:fillRect/>
          </a:stretch>
        </p:blipFill>
        <p:spPr bwMode="auto">
          <a:xfrm>
            <a:off x="177800" y="6078538"/>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305800" y="6076950"/>
            <a:ext cx="650875" cy="604838"/>
          </a:xfrm>
          <a:prstGeom prst="rect">
            <a:avLst/>
          </a:prstGeom>
          <a:noFill/>
          <a:ln w="9525">
            <a:noFill/>
            <a:miter lim="800000"/>
            <a:headEnd/>
            <a:tailEnd/>
          </a:ln>
        </p:spPr>
      </p:pic>
      <p:sp>
        <p:nvSpPr>
          <p:cNvPr id="9" name="TextBox 8"/>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sp>
        <p:nvSpPr>
          <p:cNvPr id="10" name="Title 1"/>
          <p:cNvSpPr txBox="1">
            <a:spLocks/>
          </p:cNvSpPr>
          <p:nvPr/>
        </p:nvSpPr>
        <p:spPr>
          <a:xfrm>
            <a:off x="0" y="0"/>
            <a:ext cx="9144000" cy="533400"/>
          </a:xfrm>
          <a:prstGeom prst="rect">
            <a:avLst/>
          </a:prstGeom>
          <a:solidFill>
            <a:srgbClr val="F1FB7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effectLst/>
                <a:uLnTx/>
                <a:uFillTx/>
                <a:latin typeface="Times New Roman" pitchFamily="18" charset="0"/>
                <a:ea typeface="+mj-ea"/>
                <a:cs typeface="Times New Roman" pitchFamily="18" charset="0"/>
              </a:rPr>
              <a:t>Legal status of agar wood in North East India</a:t>
            </a:r>
            <a:endParaRPr kumimoji="0" lang="en-US"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11" name="Content Placeholder 3"/>
          <p:cNvGraphicFramePr>
            <a:graphicFrameLocks/>
          </p:cNvGraphicFramePr>
          <p:nvPr/>
        </p:nvGraphicFramePr>
        <p:xfrm>
          <a:off x="228600" y="914400"/>
          <a:ext cx="8686800" cy="4537882"/>
        </p:xfrm>
        <a:graphic>
          <a:graphicData uri="http://schemas.openxmlformats.org/drawingml/2006/table">
            <a:tbl>
              <a:tblPr firstRow="1" bandRow="1">
                <a:tableStyleId>{85BE263C-DBD7-4A20-BB59-AAB30ACAA65A}</a:tableStyleId>
              </a:tblPr>
              <a:tblGrid>
                <a:gridCol w="4343400"/>
                <a:gridCol w="4343400"/>
              </a:tblGrid>
              <a:tr h="651682">
                <a:tc>
                  <a:txBody>
                    <a:bodyPr/>
                    <a:lstStyle/>
                    <a:p>
                      <a:pPr algn="ctr"/>
                      <a:r>
                        <a:rPr lang="en-US" sz="2400" dirty="0" smtClean="0"/>
                        <a:t>STATE</a:t>
                      </a:r>
                      <a:endParaRPr lang="en-US" sz="2400" b="1" dirty="0">
                        <a:solidFill>
                          <a:srgbClr val="FFFF00"/>
                        </a:solidFill>
                        <a:latin typeface="Times New Roman" pitchFamily="18" charset="0"/>
                        <a:cs typeface="Times New Roman" pitchFamily="18" charset="0"/>
                      </a:endParaRPr>
                    </a:p>
                  </a:txBody>
                  <a:tcPr/>
                </a:tc>
                <a:tc>
                  <a:txBody>
                    <a:bodyPr/>
                    <a:lstStyle/>
                    <a:p>
                      <a:pPr algn="ctr"/>
                      <a:r>
                        <a:rPr lang="en-US" sz="2400" dirty="0" smtClean="0"/>
                        <a:t>STATUS</a:t>
                      </a:r>
                      <a:endParaRPr lang="en-US" sz="2400" b="1" dirty="0" smtClean="0">
                        <a:solidFill>
                          <a:srgbClr val="FFFF00"/>
                        </a:solidFill>
                        <a:latin typeface="Times New Roman" pitchFamily="18" charset="0"/>
                        <a:cs typeface="Times New Roman" pitchFamily="18" charset="0"/>
                      </a:endParaRPr>
                    </a:p>
                  </a:txBody>
                  <a:tcPr/>
                </a:tc>
              </a:tr>
              <a:tr h="660671">
                <a:tc>
                  <a:txBody>
                    <a:bodyPr/>
                    <a:lstStyle/>
                    <a:p>
                      <a:pPr algn="ctr"/>
                      <a:r>
                        <a:rPr lang="en-US" sz="1600" b="1" dirty="0" smtClean="0"/>
                        <a:t>ASSAM</a:t>
                      </a:r>
                      <a:endParaRPr lang="en-US" sz="1600" b="1" dirty="0">
                        <a:latin typeface="Times New Roman" pitchFamily="18" charset="0"/>
                        <a:cs typeface="Times New Roman" pitchFamily="18" charset="0"/>
                      </a:endParaRPr>
                    </a:p>
                  </a:txBody>
                  <a:tcPr/>
                </a:tc>
                <a:tc>
                  <a:txBody>
                    <a:bodyPr/>
                    <a:lstStyle/>
                    <a:p>
                      <a:pPr algn="ctr"/>
                      <a:r>
                        <a:rPr lang="en-US" sz="1600" b="1" dirty="0" smtClean="0"/>
                        <a:t>Last extraction during the early eighties.</a:t>
                      </a:r>
                    </a:p>
                    <a:p>
                      <a:pPr algn="ctr"/>
                      <a:r>
                        <a:rPr lang="en-US" sz="1600" b="1" dirty="0" smtClean="0"/>
                        <a:t>Currently banned</a:t>
                      </a:r>
                      <a:endParaRPr lang="en-US" sz="1600" b="1" dirty="0">
                        <a:latin typeface="Times New Roman" pitchFamily="18" charset="0"/>
                        <a:cs typeface="Times New Roman" pitchFamily="18" charset="0"/>
                      </a:endParaRPr>
                    </a:p>
                  </a:txBody>
                  <a:tcPr/>
                </a:tc>
              </a:tr>
              <a:tr h="660671">
                <a:tc>
                  <a:txBody>
                    <a:bodyPr/>
                    <a:lstStyle/>
                    <a:p>
                      <a:pPr algn="ctr"/>
                      <a:r>
                        <a:rPr lang="en-US" sz="1600" b="1" dirty="0" smtClean="0"/>
                        <a:t>ARUNACHAL</a:t>
                      </a:r>
                      <a:r>
                        <a:rPr lang="en-US" sz="1600" b="1" baseline="0" dirty="0" smtClean="0"/>
                        <a:t> PRADESH</a:t>
                      </a:r>
                      <a:endParaRPr lang="en-US" sz="1600" b="1" dirty="0">
                        <a:latin typeface="Times New Roman" pitchFamily="18" charset="0"/>
                        <a:cs typeface="Times New Roman" pitchFamily="18" charset="0"/>
                      </a:endParaRPr>
                    </a:p>
                  </a:txBody>
                  <a:tcPr/>
                </a:tc>
                <a:tc>
                  <a:txBody>
                    <a:bodyPr/>
                    <a:lstStyle/>
                    <a:p>
                      <a:pPr algn="ctr"/>
                      <a:r>
                        <a:rPr lang="en-US" sz="1600" b="1" dirty="0" smtClean="0"/>
                        <a:t>Ban imposed during 1982-83.</a:t>
                      </a:r>
                    </a:p>
                    <a:p>
                      <a:pPr algn="ctr"/>
                      <a:r>
                        <a:rPr lang="en-US" sz="1600" b="1" dirty="0" smtClean="0"/>
                        <a:t>Currently banned</a:t>
                      </a:r>
                      <a:endParaRPr lang="en-US" sz="1600" b="1" dirty="0">
                        <a:latin typeface="Times New Roman" pitchFamily="18" charset="0"/>
                        <a:cs typeface="Times New Roman" pitchFamily="18" charset="0"/>
                      </a:endParaRPr>
                    </a:p>
                  </a:txBody>
                  <a:tcPr/>
                </a:tc>
              </a:tr>
              <a:tr h="660671">
                <a:tc>
                  <a:txBody>
                    <a:bodyPr/>
                    <a:lstStyle/>
                    <a:p>
                      <a:pPr algn="ctr"/>
                      <a:r>
                        <a:rPr lang="en-US" sz="1600" b="1" dirty="0" smtClean="0"/>
                        <a:t>MEGHALAYA</a:t>
                      </a:r>
                      <a:endParaRPr lang="en-US" sz="1600" b="1" dirty="0">
                        <a:latin typeface="Times New Roman" pitchFamily="18" charset="0"/>
                        <a:cs typeface="Times New Roman" pitchFamily="18" charset="0"/>
                      </a:endParaRPr>
                    </a:p>
                  </a:txBody>
                  <a:tcPr/>
                </a:tc>
                <a:tc>
                  <a:txBody>
                    <a:bodyPr/>
                    <a:lstStyle/>
                    <a:p>
                      <a:pPr algn="ctr"/>
                      <a:r>
                        <a:rPr lang="en-US" sz="1600" b="1" dirty="0" smtClean="0"/>
                        <a:t>No extraction from government</a:t>
                      </a:r>
                      <a:r>
                        <a:rPr lang="en-US" sz="1600" b="1" baseline="0" dirty="0" smtClean="0"/>
                        <a:t> forests has ever been allowed</a:t>
                      </a:r>
                      <a:endParaRPr lang="en-US" sz="1600" b="1" dirty="0">
                        <a:latin typeface="Times New Roman" pitchFamily="18" charset="0"/>
                        <a:cs typeface="Times New Roman" pitchFamily="18" charset="0"/>
                      </a:endParaRPr>
                    </a:p>
                  </a:txBody>
                  <a:tcPr/>
                </a:tc>
              </a:tr>
              <a:tr h="660671">
                <a:tc>
                  <a:txBody>
                    <a:bodyPr/>
                    <a:lstStyle/>
                    <a:p>
                      <a:pPr algn="ctr"/>
                      <a:r>
                        <a:rPr lang="en-US" sz="1600" b="1" dirty="0" smtClean="0"/>
                        <a:t>MIZORAM</a:t>
                      </a:r>
                      <a:endParaRPr lang="en-US" sz="1600" b="1" dirty="0">
                        <a:latin typeface="Times New Roman" pitchFamily="18" charset="0"/>
                        <a:cs typeface="Times New Roman" pitchFamily="18" charset="0"/>
                      </a:endParaRPr>
                    </a:p>
                  </a:txBody>
                  <a:tcPr/>
                </a:tc>
                <a:tc>
                  <a:txBody>
                    <a:bodyPr/>
                    <a:lstStyle/>
                    <a:p>
                      <a:pPr algn="ctr"/>
                      <a:r>
                        <a:rPr lang="en-US" sz="1600" b="1" dirty="0" smtClean="0"/>
                        <a:t>Extraction allowed/ lease year 1990-93</a:t>
                      </a:r>
                    </a:p>
                    <a:p>
                      <a:pPr algn="ctr"/>
                      <a:r>
                        <a:rPr lang="en-US" sz="1600" b="1" dirty="0" smtClean="0"/>
                        <a:t>(possibly renewed)</a:t>
                      </a:r>
                      <a:endParaRPr lang="en-US" sz="1600" b="1" dirty="0">
                        <a:latin typeface="Times New Roman" pitchFamily="18" charset="0"/>
                        <a:cs typeface="Times New Roman" pitchFamily="18" charset="0"/>
                      </a:endParaRPr>
                    </a:p>
                  </a:txBody>
                  <a:tcPr/>
                </a:tc>
              </a:tr>
              <a:tr h="591834">
                <a:tc>
                  <a:txBody>
                    <a:bodyPr/>
                    <a:lstStyle/>
                    <a:p>
                      <a:pPr algn="ctr"/>
                      <a:r>
                        <a:rPr lang="en-US" sz="1600" b="1" dirty="0" smtClean="0"/>
                        <a:t>NAGALAND</a:t>
                      </a:r>
                      <a:endParaRPr lang="en-US" sz="1600" b="1" dirty="0">
                        <a:latin typeface="Times New Roman" pitchFamily="18" charset="0"/>
                        <a:cs typeface="Times New Roman" pitchFamily="18" charset="0"/>
                      </a:endParaRPr>
                    </a:p>
                  </a:txBody>
                  <a:tcPr/>
                </a:tc>
                <a:tc>
                  <a:txBody>
                    <a:bodyPr/>
                    <a:lstStyle/>
                    <a:p>
                      <a:pPr algn="ctr"/>
                      <a:r>
                        <a:rPr lang="en-US" sz="1600" b="1" dirty="0" smtClean="0"/>
                        <a:t>Extraction allowed/lease year</a:t>
                      </a:r>
                      <a:r>
                        <a:rPr lang="en-US" sz="1600" b="1" baseline="0" dirty="0" smtClean="0"/>
                        <a:t> 1991-92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(possibly renewed)</a:t>
                      </a:r>
                      <a:endParaRPr lang="en-US" sz="1600" b="1" dirty="0" smtClean="0">
                        <a:latin typeface="Times New Roman" pitchFamily="18" charset="0"/>
                        <a:cs typeface="Times New Roman" pitchFamily="18" charset="0"/>
                      </a:endParaRPr>
                    </a:p>
                  </a:txBody>
                  <a:tcPr/>
                </a:tc>
              </a:tr>
              <a:tr h="651682">
                <a:tc>
                  <a:txBody>
                    <a:bodyPr/>
                    <a:lstStyle/>
                    <a:p>
                      <a:pPr algn="ctr"/>
                      <a:r>
                        <a:rPr lang="en-US" sz="1600" b="1" dirty="0" smtClean="0"/>
                        <a:t>TRIPURA AND MANIPUR</a:t>
                      </a:r>
                      <a:endParaRPr lang="en-US" sz="1600" b="1" dirty="0">
                        <a:latin typeface="Times New Roman" pitchFamily="18" charset="0"/>
                        <a:cs typeface="Times New Roman" pitchFamily="18" charset="0"/>
                      </a:endParaRPr>
                    </a:p>
                  </a:txBody>
                  <a:tcPr/>
                </a:tc>
                <a:tc>
                  <a:txBody>
                    <a:bodyPr/>
                    <a:lstStyle/>
                    <a:p>
                      <a:pPr algn="ctr"/>
                      <a:r>
                        <a:rPr lang="en-US" sz="1600" b="1" dirty="0" smtClean="0"/>
                        <a:t>No official ban.</a:t>
                      </a:r>
                      <a:r>
                        <a:rPr lang="en-US" sz="1600" b="1" baseline="0" dirty="0" smtClean="0"/>
                        <a:t> </a:t>
                      </a:r>
                      <a:r>
                        <a:rPr lang="en-US" sz="1600" b="1" dirty="0" smtClean="0"/>
                        <a:t>Limited collection.</a:t>
                      </a:r>
                      <a:endParaRPr lang="en-US" sz="1600" b="1" dirty="0">
                        <a:latin typeface="Times New Roman" pitchFamily="18" charset="0"/>
                        <a:cs typeface="Times New Roman" pitchFamily="18" charset="0"/>
                      </a:endParaRPr>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a:srcRect t="13940"/>
          <a:stretch>
            <a:fillRect/>
          </a:stretch>
        </p:blipFill>
        <p:spPr bwMode="auto">
          <a:xfrm>
            <a:off x="177800" y="6078538"/>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305800" y="6076950"/>
            <a:ext cx="650875" cy="604838"/>
          </a:xfrm>
          <a:prstGeom prst="rect">
            <a:avLst/>
          </a:prstGeom>
          <a:noFill/>
          <a:ln w="9525">
            <a:noFill/>
            <a:miter lim="800000"/>
            <a:headEnd/>
            <a:tailEnd/>
          </a:ln>
        </p:spPr>
      </p:pic>
      <p:sp>
        <p:nvSpPr>
          <p:cNvPr id="9" name="TextBox 8"/>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sp>
        <p:nvSpPr>
          <p:cNvPr id="11" name="Rectangle 10"/>
          <p:cNvSpPr/>
          <p:nvPr/>
        </p:nvSpPr>
        <p:spPr>
          <a:xfrm>
            <a:off x="304800" y="304800"/>
            <a:ext cx="5257800" cy="5201424"/>
          </a:xfrm>
          <a:prstGeom prst="rect">
            <a:avLst/>
          </a:prstGeom>
        </p:spPr>
        <p:txBody>
          <a:bodyPr wrap="square">
            <a:spAutoFit/>
          </a:bodyPr>
          <a:lstStyle/>
          <a:p>
            <a:r>
              <a:rPr lang="en-US" sz="2400" b="1" dirty="0" smtClean="0">
                <a:solidFill>
                  <a:srgbClr val="C00000"/>
                </a:solidFill>
                <a:latin typeface="Times New Roman" pitchFamily="18" charset="0"/>
                <a:cs typeface="Times New Roman" pitchFamily="18" charset="0"/>
              </a:rPr>
              <a:t>Agar tree in Mixed Plantations:</a:t>
            </a:r>
          </a:p>
          <a:p>
            <a:endParaRPr lang="en-US" sz="1400" b="1" u="sng" dirty="0" smtClean="0"/>
          </a:p>
          <a:p>
            <a:endParaRPr lang="en-US" sz="1400" b="1" u="sng" dirty="0" smtClean="0"/>
          </a:p>
          <a:p>
            <a:pPr marL="342900" indent="-342900" algn="just">
              <a:buFont typeface="Wingdings" pitchFamily="2" charset="2"/>
              <a:buChar char="Ø"/>
            </a:pPr>
            <a:r>
              <a:rPr lang="en-US" sz="2000" b="1" dirty="0" smtClean="0">
                <a:latin typeface="Times New Roman" pitchFamily="18" charset="0"/>
                <a:cs typeface="Times New Roman" pitchFamily="18" charset="0"/>
              </a:rPr>
              <a:t>As a mixed crop, agar is planted at wider spacing according to the other companion crops depending upon the situations and purpose of planting.</a:t>
            </a:r>
          </a:p>
          <a:p>
            <a:pPr marL="342900" indent="-342900" algn="just">
              <a:buFont typeface="Wingdings" pitchFamily="2" charset="2"/>
              <a:buChar char="Ø"/>
            </a:pPr>
            <a:endParaRPr lang="en-US" sz="2000" b="1" dirty="0" smtClean="0">
              <a:latin typeface="Times New Roman" pitchFamily="18" charset="0"/>
              <a:cs typeface="Times New Roman" pitchFamily="18" charset="0"/>
            </a:endParaRPr>
          </a:p>
          <a:p>
            <a:pPr marL="342900" indent="-342900" algn="just">
              <a:buFont typeface="Wingdings" pitchFamily="2" charset="2"/>
              <a:buChar char="Ø"/>
            </a:pPr>
            <a:endParaRPr lang="en-US" sz="2000" b="1" dirty="0" smtClean="0">
              <a:latin typeface="Times New Roman" pitchFamily="18" charset="0"/>
              <a:cs typeface="Times New Roman" pitchFamily="18" charset="0"/>
            </a:endParaRPr>
          </a:p>
          <a:p>
            <a:pPr marL="342900" indent="-342900" algn="just">
              <a:buFont typeface="Wingdings" pitchFamily="2" charset="2"/>
              <a:buChar char="Ø"/>
            </a:pPr>
            <a:r>
              <a:rPr lang="en-US" sz="2000" b="1" dirty="0" smtClean="0">
                <a:latin typeface="Times New Roman" pitchFamily="18" charset="0"/>
                <a:cs typeface="Times New Roman" pitchFamily="18" charset="0"/>
              </a:rPr>
              <a:t>Agar tree has been identified as a potential </a:t>
            </a:r>
            <a:r>
              <a:rPr lang="en-US" sz="2000" b="1" dirty="0" err="1" smtClean="0">
                <a:latin typeface="Times New Roman" pitchFamily="18" charset="0"/>
                <a:cs typeface="Times New Roman" pitchFamily="18" charset="0"/>
              </a:rPr>
              <a:t>agroforestry</a:t>
            </a:r>
            <a:r>
              <a:rPr lang="en-US" sz="2000" b="1" dirty="0" smtClean="0">
                <a:latin typeface="Times New Roman" pitchFamily="18" charset="0"/>
                <a:cs typeface="Times New Roman" pitchFamily="18" charset="0"/>
              </a:rPr>
              <a:t> species in homesteads, plantations and in community lands, in combination with patchouli (</a:t>
            </a:r>
            <a:r>
              <a:rPr lang="en-US" sz="2000" b="1" i="1" dirty="0" err="1" smtClean="0">
                <a:latin typeface="Times New Roman" pitchFamily="18" charset="0"/>
                <a:cs typeface="Times New Roman" pitchFamily="18" charset="0"/>
              </a:rPr>
              <a:t>Pogostemon</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cablin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sarpagandha</a:t>
            </a:r>
            <a:r>
              <a:rPr lang="en-US" sz="2000" b="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Rouvolfia</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serpentina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Jatropha</a:t>
            </a:r>
            <a:r>
              <a:rPr lang="en-US" sz="2000" b="1" dirty="0" smtClean="0">
                <a:latin typeface="Times New Roman" pitchFamily="18" charset="0"/>
                <a:cs typeface="Times New Roman" pitchFamily="18" charset="0"/>
              </a:rPr>
              <a:t>, pepper (</a:t>
            </a:r>
            <a:r>
              <a:rPr lang="en-US" sz="2000" b="1" i="1" dirty="0" smtClean="0">
                <a:latin typeface="Times New Roman" pitchFamily="18" charset="0"/>
                <a:cs typeface="Times New Roman" pitchFamily="18" charset="0"/>
              </a:rPr>
              <a:t>Piper </a:t>
            </a:r>
            <a:r>
              <a:rPr lang="en-US" sz="2000" b="1" i="1" dirty="0" err="1" smtClean="0">
                <a:latin typeface="Times New Roman" pitchFamily="18" charset="0"/>
                <a:cs typeface="Times New Roman" pitchFamily="18" charset="0"/>
              </a:rPr>
              <a:t>longum</a:t>
            </a:r>
            <a:r>
              <a:rPr lang="en-US" sz="2000" b="1" dirty="0" smtClean="0">
                <a:latin typeface="Times New Roman" pitchFamily="18" charset="0"/>
                <a:cs typeface="Times New Roman" pitchFamily="18" charset="0"/>
              </a:rPr>
              <a:t>) and with other agricultural crops.</a:t>
            </a:r>
          </a:p>
        </p:txBody>
      </p:sp>
      <p:pic>
        <p:nvPicPr>
          <p:cNvPr id="12" name="Picture 5" descr="G:\by BG\from sir PC\Agar Cultivation 4m Net\nokia collection\100720091454.jpg"/>
          <p:cNvPicPr>
            <a:picLocks noChangeAspect="1" noChangeArrowheads="1"/>
          </p:cNvPicPr>
          <p:nvPr/>
        </p:nvPicPr>
        <p:blipFill>
          <a:blip r:embed="rId4" cstate="print">
            <a:lum contrast="29000"/>
          </a:blip>
          <a:srcRect/>
          <a:stretch>
            <a:fillRect/>
          </a:stretch>
        </p:blipFill>
        <p:spPr bwMode="auto">
          <a:xfrm>
            <a:off x="6005264" y="476672"/>
            <a:ext cx="2743200" cy="2473470"/>
          </a:xfrm>
          <a:prstGeom prst="rect">
            <a:avLst/>
          </a:prstGeom>
          <a:noFill/>
          <a:ln w="9525">
            <a:noFill/>
            <a:miter lim="800000"/>
            <a:headEnd/>
            <a:tailEnd/>
          </a:ln>
        </p:spPr>
      </p:pic>
      <p:pic>
        <p:nvPicPr>
          <p:cNvPr id="13" name="Picture 7" descr="G:\by BG\from sir PC\Agar Cultivation 4m Net\nokia collection\100720091456.jpg"/>
          <p:cNvPicPr>
            <a:picLocks noChangeAspect="1" noChangeArrowheads="1"/>
          </p:cNvPicPr>
          <p:nvPr/>
        </p:nvPicPr>
        <p:blipFill>
          <a:blip r:embed="rId5" cstate="print">
            <a:lum contrast="22000"/>
          </a:blip>
          <a:srcRect/>
          <a:stretch>
            <a:fillRect/>
          </a:stretch>
        </p:blipFill>
        <p:spPr bwMode="auto">
          <a:xfrm>
            <a:off x="6081464" y="3124200"/>
            <a:ext cx="2667000" cy="257697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a:srcRect t="13940"/>
          <a:stretch>
            <a:fillRect/>
          </a:stretch>
        </p:blipFill>
        <p:spPr bwMode="auto">
          <a:xfrm>
            <a:off x="177800" y="6078538"/>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305800" y="6076950"/>
            <a:ext cx="650875" cy="604838"/>
          </a:xfrm>
          <a:prstGeom prst="rect">
            <a:avLst/>
          </a:prstGeom>
          <a:noFill/>
          <a:ln w="9525">
            <a:noFill/>
            <a:miter lim="800000"/>
            <a:headEnd/>
            <a:tailEnd/>
          </a:ln>
        </p:spPr>
      </p:pic>
      <p:sp>
        <p:nvSpPr>
          <p:cNvPr id="9" name="TextBox 8"/>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sp>
        <p:nvSpPr>
          <p:cNvPr id="11" name="Rectangle 10"/>
          <p:cNvSpPr/>
          <p:nvPr/>
        </p:nvSpPr>
        <p:spPr>
          <a:xfrm>
            <a:off x="533400" y="1143000"/>
            <a:ext cx="4572000" cy="3600986"/>
          </a:xfrm>
          <a:prstGeom prst="rect">
            <a:avLst/>
          </a:prstGeom>
        </p:spPr>
        <p:txBody>
          <a:bodyPr>
            <a:spAutoFit/>
          </a:bodyPr>
          <a:lstStyle/>
          <a:p>
            <a:pPr algn="just">
              <a:buFont typeface="Wingdings" pitchFamily="2" charset="2"/>
              <a:buChar char="Ø"/>
            </a:pPr>
            <a:r>
              <a:rPr lang="en-US" sz="2000" b="1" dirty="0" smtClean="0">
                <a:latin typeface="Times New Roman" pitchFamily="18" charset="0"/>
                <a:cs typeface="Times New Roman" pitchFamily="18" charset="0"/>
              </a:rPr>
              <a:t>Besides, its plantation in the tea gardens of Assam can serve as an insurance against the natural calamities. </a:t>
            </a:r>
          </a:p>
          <a:p>
            <a:pPr algn="just">
              <a:buFont typeface="Wingdings" pitchFamily="2" charset="2"/>
              <a:buChar char="Ø"/>
            </a:pPr>
            <a:endParaRPr lang="en-US" b="1" dirty="0" smtClean="0">
              <a:latin typeface="Times New Roman" pitchFamily="18" charset="0"/>
              <a:cs typeface="Times New Roman" pitchFamily="18" charset="0"/>
            </a:endParaRPr>
          </a:p>
          <a:p>
            <a:pPr algn="just">
              <a:buFont typeface="Wingdings" pitchFamily="2" charset="2"/>
              <a:buChar char="Ø"/>
            </a:pPr>
            <a:endParaRPr lang="en-US" b="1" dirty="0" smtClean="0">
              <a:latin typeface="Times New Roman" pitchFamily="18" charset="0"/>
              <a:cs typeface="Times New Roman" pitchFamily="18" charset="0"/>
            </a:endParaRPr>
          </a:p>
          <a:p>
            <a:pPr algn="just">
              <a:buFont typeface="Wingdings" pitchFamily="2" charset="2"/>
              <a:buChar char="Ø"/>
            </a:pPr>
            <a:endParaRPr lang="en-US" b="1" dirty="0" smtClean="0">
              <a:latin typeface="Times New Roman" pitchFamily="18" charset="0"/>
              <a:cs typeface="Times New Roman" pitchFamily="18" charset="0"/>
            </a:endParaRPr>
          </a:p>
          <a:p>
            <a:pPr algn="just"/>
            <a:endParaRPr lang="en-US" b="1" dirty="0" smtClean="0">
              <a:latin typeface="Times New Roman" pitchFamily="18" charset="0"/>
              <a:cs typeface="Times New Roman" pitchFamily="18" charset="0"/>
            </a:endParaRPr>
          </a:p>
          <a:p>
            <a:pPr algn="just">
              <a:buFont typeface="Wingdings" pitchFamily="2" charset="2"/>
              <a:buChar char="Ø"/>
            </a:pPr>
            <a:endParaRPr lang="en-US" b="1" dirty="0" smtClean="0">
              <a:latin typeface="Times New Roman" pitchFamily="18" charset="0"/>
              <a:cs typeface="Times New Roman" pitchFamily="18" charset="0"/>
            </a:endParaRPr>
          </a:p>
          <a:p>
            <a:pPr algn="just">
              <a:buFont typeface="Wingdings" pitchFamily="2" charset="2"/>
              <a:buChar char="Ø"/>
            </a:pPr>
            <a:r>
              <a:rPr lang="en-US" sz="2000" b="1" dirty="0" smtClean="0">
                <a:latin typeface="Times New Roman" pitchFamily="18" charset="0"/>
                <a:cs typeface="Times New Roman" pitchFamily="18" charset="0"/>
              </a:rPr>
              <a:t>Turmeric, ginger, pineapple etc. may also be planted leaving about 50 cm around plant base.</a:t>
            </a:r>
          </a:p>
          <a:p>
            <a:pPr algn="just">
              <a:buFont typeface="Wingdings" pitchFamily="2" charset="2"/>
              <a:buChar char="Ø"/>
            </a:pPr>
            <a:endParaRPr lang="en-US" dirty="0" smtClean="0"/>
          </a:p>
        </p:txBody>
      </p:sp>
      <p:pic>
        <p:nvPicPr>
          <p:cNvPr id="12" name="Picture 11" descr="C:\Users\GCR-Office\Desktop\download.jpg"/>
          <p:cNvPicPr>
            <a:picLocks noChangeAspect="1" noChangeArrowheads="1"/>
          </p:cNvPicPr>
          <p:nvPr/>
        </p:nvPicPr>
        <p:blipFill>
          <a:blip r:embed="rId4" cstate="print"/>
          <a:srcRect/>
          <a:stretch>
            <a:fillRect/>
          </a:stretch>
        </p:blipFill>
        <p:spPr bwMode="auto">
          <a:xfrm>
            <a:off x="5562600" y="381000"/>
            <a:ext cx="2971800" cy="2086583"/>
          </a:xfrm>
          <a:prstGeom prst="rect">
            <a:avLst/>
          </a:prstGeom>
          <a:noFill/>
        </p:spPr>
      </p:pic>
      <p:pic>
        <p:nvPicPr>
          <p:cNvPr id="13" name="Picture 12" descr="C:\Users\GCR-Office\Desktop\DSC00440.JPG"/>
          <p:cNvPicPr>
            <a:picLocks noChangeAspect="1" noChangeArrowheads="1"/>
          </p:cNvPicPr>
          <p:nvPr/>
        </p:nvPicPr>
        <p:blipFill>
          <a:blip r:embed="rId5" cstate="print"/>
          <a:srcRect/>
          <a:stretch>
            <a:fillRect/>
          </a:stretch>
        </p:blipFill>
        <p:spPr bwMode="auto">
          <a:xfrm>
            <a:off x="5562600" y="2590800"/>
            <a:ext cx="2969165" cy="316148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a:srcRect t="13940"/>
          <a:stretch>
            <a:fillRect/>
          </a:stretch>
        </p:blipFill>
        <p:spPr bwMode="auto">
          <a:xfrm>
            <a:off x="177800" y="6078538"/>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305800" y="6076950"/>
            <a:ext cx="650875" cy="604838"/>
          </a:xfrm>
          <a:prstGeom prst="rect">
            <a:avLst/>
          </a:prstGeom>
          <a:noFill/>
          <a:ln w="9525">
            <a:noFill/>
            <a:miter lim="800000"/>
            <a:headEnd/>
            <a:tailEnd/>
          </a:ln>
        </p:spPr>
      </p:pic>
      <p:sp>
        <p:nvSpPr>
          <p:cNvPr id="9" name="TextBox 8"/>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pic>
        <p:nvPicPr>
          <p:cNvPr id="10" name="Picture 2" descr="C:\Users\GCR-Office\Desktop\DSC00317.JPG"/>
          <p:cNvPicPr>
            <a:picLocks noChangeAspect="1" noChangeArrowheads="1"/>
          </p:cNvPicPr>
          <p:nvPr/>
        </p:nvPicPr>
        <p:blipFill>
          <a:blip r:embed="rId4" cstate="print"/>
          <a:srcRect/>
          <a:stretch>
            <a:fillRect/>
          </a:stretch>
        </p:blipFill>
        <p:spPr bwMode="auto">
          <a:xfrm>
            <a:off x="533400" y="304800"/>
            <a:ext cx="4800600" cy="2481973"/>
          </a:xfrm>
          <a:prstGeom prst="rect">
            <a:avLst/>
          </a:prstGeom>
          <a:noFill/>
        </p:spPr>
      </p:pic>
      <p:sp>
        <p:nvSpPr>
          <p:cNvPr id="11" name="TextBox 10"/>
          <p:cNvSpPr txBox="1"/>
          <p:nvPr/>
        </p:nvSpPr>
        <p:spPr>
          <a:xfrm>
            <a:off x="5715000" y="1295400"/>
            <a:ext cx="2732650" cy="707886"/>
          </a:xfrm>
          <a:prstGeom prst="rect">
            <a:avLst/>
          </a:prstGeom>
          <a:solidFill>
            <a:srgbClr val="FFFF99"/>
          </a:solidFill>
        </p:spPr>
        <p:txBody>
          <a:bodyPr wrap="square" rtlCol="0">
            <a:spAutoFit/>
          </a:bodyPr>
          <a:lstStyle/>
          <a:p>
            <a:pPr algn="ctr"/>
            <a:r>
              <a:rPr lang="en-US" sz="2000" dirty="0" smtClean="0"/>
              <a:t> </a:t>
            </a:r>
            <a:r>
              <a:rPr lang="en-US" sz="2000" b="1" dirty="0" smtClean="0">
                <a:cs typeface="Times New Roman" pitchFamily="18" charset="0"/>
              </a:rPr>
              <a:t>Agar with tea garden plantation</a:t>
            </a:r>
            <a:endParaRPr lang="en-US" sz="2000" b="1" dirty="0">
              <a:cs typeface="Times New Roman" pitchFamily="18" charset="0"/>
            </a:endParaRPr>
          </a:p>
        </p:txBody>
      </p:sp>
      <p:pic>
        <p:nvPicPr>
          <p:cNvPr id="12" name="Picture 4" descr="C:\Users\GCR-Office\Desktop\DSC00407.JPG"/>
          <p:cNvPicPr>
            <a:picLocks noChangeAspect="1" noChangeArrowheads="1"/>
          </p:cNvPicPr>
          <p:nvPr/>
        </p:nvPicPr>
        <p:blipFill>
          <a:blip r:embed="rId5" cstate="print">
            <a:lum contrast="15000"/>
          </a:blip>
          <a:srcRect/>
          <a:stretch>
            <a:fillRect/>
          </a:stretch>
        </p:blipFill>
        <p:spPr bwMode="auto">
          <a:xfrm>
            <a:off x="3502103" y="2971800"/>
            <a:ext cx="5099023" cy="2722098"/>
          </a:xfrm>
          <a:prstGeom prst="rect">
            <a:avLst/>
          </a:prstGeom>
          <a:noFill/>
        </p:spPr>
      </p:pic>
      <p:sp>
        <p:nvSpPr>
          <p:cNvPr id="13" name="TextBox 12"/>
          <p:cNvSpPr txBox="1"/>
          <p:nvPr/>
        </p:nvSpPr>
        <p:spPr>
          <a:xfrm>
            <a:off x="457200" y="3886200"/>
            <a:ext cx="2667000" cy="1015663"/>
          </a:xfrm>
          <a:prstGeom prst="rect">
            <a:avLst/>
          </a:prstGeom>
          <a:solidFill>
            <a:srgbClr val="FFFF99"/>
          </a:solidFill>
        </p:spPr>
        <p:txBody>
          <a:bodyPr wrap="square" rtlCol="0">
            <a:spAutoFit/>
          </a:bodyPr>
          <a:lstStyle/>
          <a:p>
            <a:pPr algn="ctr"/>
            <a:r>
              <a:rPr lang="en-US" sz="2000" b="1" dirty="0" smtClean="0"/>
              <a:t>Agar with pepper, areca nut  </a:t>
            </a:r>
          </a:p>
          <a:p>
            <a:pPr algn="ctr"/>
            <a:r>
              <a:rPr lang="en-US" sz="2000" b="1" dirty="0" smtClean="0"/>
              <a:t>and tea.</a:t>
            </a:r>
            <a:endParaRPr lang="en-US" sz="20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a:srcRect t="13940"/>
          <a:stretch>
            <a:fillRect/>
          </a:stretch>
        </p:blipFill>
        <p:spPr bwMode="auto">
          <a:xfrm>
            <a:off x="177800" y="6078538"/>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305800" y="6076950"/>
            <a:ext cx="650875" cy="604838"/>
          </a:xfrm>
          <a:prstGeom prst="rect">
            <a:avLst/>
          </a:prstGeom>
          <a:noFill/>
          <a:ln w="9525">
            <a:noFill/>
            <a:miter lim="800000"/>
            <a:headEnd/>
            <a:tailEnd/>
          </a:ln>
        </p:spPr>
      </p:pic>
      <p:sp>
        <p:nvSpPr>
          <p:cNvPr id="9" name="TextBox 8"/>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graphicFrame>
        <p:nvGraphicFramePr>
          <p:cNvPr id="10" name="Table 9"/>
          <p:cNvGraphicFramePr>
            <a:graphicFrameLocks noGrp="1"/>
          </p:cNvGraphicFramePr>
          <p:nvPr/>
        </p:nvGraphicFramePr>
        <p:xfrm>
          <a:off x="1447799" y="810626"/>
          <a:ext cx="6172201" cy="5041534"/>
        </p:xfrm>
        <a:graphic>
          <a:graphicData uri="http://schemas.openxmlformats.org/drawingml/2006/table">
            <a:tbl>
              <a:tblPr firstRow="1" bandRow="1">
                <a:tableStyleId>{5C22544A-7EE6-4342-B048-85BDC9FD1C3A}</a:tableStyleId>
              </a:tblPr>
              <a:tblGrid>
                <a:gridCol w="848678"/>
                <a:gridCol w="3266123"/>
                <a:gridCol w="2057400"/>
              </a:tblGrid>
              <a:tr h="359506">
                <a:tc>
                  <a:txBody>
                    <a:bodyPr/>
                    <a:lstStyle/>
                    <a:p>
                      <a:pPr algn="ctr"/>
                      <a:r>
                        <a:rPr lang="en-US" b="1" dirty="0" smtClean="0"/>
                        <a:t>Year</a:t>
                      </a:r>
                      <a:endParaRPr lang="en-US" b="1" dirty="0"/>
                    </a:p>
                  </a:txBody>
                  <a:tcPr anchor="ctr"/>
                </a:tc>
                <a:tc>
                  <a:txBody>
                    <a:bodyPr/>
                    <a:lstStyle/>
                    <a:p>
                      <a:pPr algn="ctr"/>
                      <a:r>
                        <a:rPr lang="en-US" b="1" dirty="0" smtClean="0"/>
                        <a:t>Grade</a:t>
                      </a:r>
                      <a:endParaRPr lang="en-US" b="1" dirty="0"/>
                    </a:p>
                  </a:txBody>
                  <a:tcPr anchor="ctr"/>
                </a:tc>
                <a:tc>
                  <a:txBody>
                    <a:bodyPr/>
                    <a:lstStyle/>
                    <a:p>
                      <a:pPr algn="ctr"/>
                      <a:r>
                        <a:rPr lang="en-US" b="1" dirty="0" smtClean="0"/>
                        <a:t>Price (Rs/kg)</a:t>
                      </a:r>
                      <a:endParaRPr lang="en-US" b="1" dirty="0"/>
                    </a:p>
                  </a:txBody>
                  <a:tcPr anchor="ctr"/>
                </a:tc>
              </a:tr>
              <a:tr h="298986">
                <a:tc rowSpan="4">
                  <a:txBody>
                    <a:bodyPr/>
                    <a:lstStyle/>
                    <a:p>
                      <a:pPr algn="ctr"/>
                      <a:r>
                        <a:rPr lang="en-US" sz="1400" b="1" dirty="0" smtClean="0"/>
                        <a:t>1993</a:t>
                      </a:r>
                      <a:endParaRPr lang="en-US" sz="1400" b="1" dirty="0"/>
                    </a:p>
                  </a:txBody>
                  <a:tcPr anchor="ctr"/>
                </a:tc>
                <a:tc>
                  <a:txBody>
                    <a:bodyPr/>
                    <a:lstStyle/>
                    <a:p>
                      <a:pPr algn="l"/>
                      <a:r>
                        <a:rPr lang="en-US" sz="1400" b="1" dirty="0" smtClean="0"/>
                        <a:t>1</a:t>
                      </a:r>
                      <a:r>
                        <a:rPr lang="en-US" sz="1400" b="1" baseline="30000" dirty="0" smtClean="0"/>
                        <a:t>st</a:t>
                      </a:r>
                      <a:r>
                        <a:rPr lang="en-US" sz="1400" b="1" dirty="0" smtClean="0"/>
                        <a:t> class Black Agar</a:t>
                      </a:r>
                      <a:endParaRPr lang="en-US" sz="1400" b="1" dirty="0"/>
                    </a:p>
                  </a:txBody>
                  <a:tcPr anchor="ctr"/>
                </a:tc>
                <a:tc>
                  <a:txBody>
                    <a:bodyPr/>
                    <a:lstStyle/>
                    <a:p>
                      <a:pPr algn="l"/>
                      <a:r>
                        <a:rPr lang="en-US" sz="1400" b="1" dirty="0" smtClean="0"/>
                        <a:t>30,000</a:t>
                      </a:r>
                      <a:endParaRPr lang="en-US" sz="1400" b="1" dirty="0"/>
                    </a:p>
                  </a:txBody>
                  <a:tcPr anchor="ctr"/>
                </a:tc>
              </a:tr>
              <a:tr h="298986">
                <a:tc vMerge="1">
                  <a:txBody>
                    <a:bodyPr/>
                    <a:lstStyle/>
                    <a:p>
                      <a:endParaRPr lang="en-US" dirty="0"/>
                    </a:p>
                  </a:txBody>
                  <a:tcPr/>
                </a:tc>
                <a:tc>
                  <a:txBody>
                    <a:bodyPr/>
                    <a:lstStyle/>
                    <a:p>
                      <a:pPr algn="l"/>
                      <a:r>
                        <a:rPr lang="en-US" sz="1400" b="1" dirty="0" smtClean="0"/>
                        <a:t>2</a:t>
                      </a:r>
                      <a:r>
                        <a:rPr lang="en-US" sz="1400" b="1" baseline="30000" dirty="0" smtClean="0"/>
                        <a:t>nd</a:t>
                      </a:r>
                      <a:r>
                        <a:rPr lang="en-US" sz="1400" b="1" dirty="0" smtClean="0"/>
                        <a:t> class </a:t>
                      </a:r>
                      <a:r>
                        <a:rPr lang="en-US" sz="1400" b="1" dirty="0" err="1" smtClean="0"/>
                        <a:t>Bantang</a:t>
                      </a:r>
                      <a:endParaRPr lang="en-US" sz="1400" b="1" dirty="0"/>
                    </a:p>
                  </a:txBody>
                  <a:tcPr anchor="ctr"/>
                </a:tc>
                <a:tc>
                  <a:txBody>
                    <a:bodyPr/>
                    <a:lstStyle/>
                    <a:p>
                      <a:pPr algn="l"/>
                      <a:r>
                        <a:rPr lang="en-US" sz="1400" b="1" dirty="0" smtClean="0"/>
                        <a:t>20,000</a:t>
                      </a:r>
                      <a:endParaRPr lang="en-US" sz="1400" b="1" dirty="0"/>
                    </a:p>
                  </a:txBody>
                  <a:tcPr anchor="ctr"/>
                </a:tc>
              </a:tr>
              <a:tr h="298986">
                <a:tc vMerge="1">
                  <a:txBody>
                    <a:bodyPr/>
                    <a:lstStyle/>
                    <a:p>
                      <a:endParaRPr lang="en-US" dirty="0"/>
                    </a:p>
                  </a:txBody>
                  <a:tcPr/>
                </a:tc>
                <a:tc>
                  <a:txBody>
                    <a:bodyPr/>
                    <a:lstStyle/>
                    <a:p>
                      <a:pPr algn="l"/>
                      <a:r>
                        <a:rPr lang="en-US" sz="1400" b="1" dirty="0" smtClean="0"/>
                        <a:t>3</a:t>
                      </a:r>
                      <a:r>
                        <a:rPr lang="en-US" sz="1400" b="1" baseline="30000" dirty="0" smtClean="0"/>
                        <a:t>rd</a:t>
                      </a:r>
                      <a:r>
                        <a:rPr lang="en-US" sz="1400" b="1" dirty="0" smtClean="0"/>
                        <a:t> class </a:t>
                      </a:r>
                      <a:r>
                        <a:rPr lang="en-US" sz="1400" b="1" dirty="0" err="1" smtClean="0"/>
                        <a:t>Phutas</a:t>
                      </a:r>
                      <a:r>
                        <a:rPr lang="en-US" sz="1400" b="1" dirty="0" smtClean="0"/>
                        <a:t>, </a:t>
                      </a:r>
                      <a:r>
                        <a:rPr lang="en-US" sz="1400" b="1" dirty="0" err="1" smtClean="0"/>
                        <a:t>Kalaguchi</a:t>
                      </a:r>
                      <a:endParaRPr lang="en-US" sz="1400" b="1" dirty="0"/>
                    </a:p>
                  </a:txBody>
                  <a:tcPr anchor="ctr"/>
                </a:tc>
                <a:tc>
                  <a:txBody>
                    <a:bodyPr/>
                    <a:lstStyle/>
                    <a:p>
                      <a:pPr algn="l"/>
                      <a:r>
                        <a:rPr lang="en-US" sz="1400" b="1" dirty="0" smtClean="0"/>
                        <a:t>7500</a:t>
                      </a:r>
                      <a:endParaRPr lang="en-US" sz="1400" b="1" dirty="0"/>
                    </a:p>
                  </a:txBody>
                  <a:tcPr anchor="ctr"/>
                </a:tc>
              </a:tr>
              <a:tr h="298986">
                <a:tc vMerge="1">
                  <a:txBody>
                    <a:bodyPr/>
                    <a:lstStyle/>
                    <a:p>
                      <a:endParaRPr lang="en-US" dirty="0"/>
                    </a:p>
                  </a:txBody>
                  <a:tcPr/>
                </a:tc>
                <a:tc>
                  <a:txBody>
                    <a:bodyPr/>
                    <a:lstStyle/>
                    <a:p>
                      <a:pPr algn="l"/>
                      <a:r>
                        <a:rPr lang="en-US" sz="1400" b="1" dirty="0" smtClean="0"/>
                        <a:t>4</a:t>
                      </a:r>
                      <a:r>
                        <a:rPr lang="en-US" sz="1400" b="1" baseline="30000" dirty="0" smtClean="0"/>
                        <a:t>th</a:t>
                      </a:r>
                      <a:r>
                        <a:rPr lang="en-US" sz="1400" b="1" dirty="0" smtClean="0"/>
                        <a:t> class </a:t>
                      </a:r>
                      <a:r>
                        <a:rPr lang="en-US" sz="1400" b="1" dirty="0" err="1" smtClean="0"/>
                        <a:t>Dhum</a:t>
                      </a:r>
                      <a:endParaRPr lang="en-US" sz="1400" b="1" dirty="0"/>
                    </a:p>
                  </a:txBody>
                  <a:tcPr anchor="ctr"/>
                </a:tc>
                <a:tc>
                  <a:txBody>
                    <a:bodyPr/>
                    <a:lstStyle/>
                    <a:p>
                      <a:pPr algn="l"/>
                      <a:r>
                        <a:rPr lang="en-US" sz="1400" b="1" dirty="0" smtClean="0"/>
                        <a:t>100-250</a:t>
                      </a:r>
                      <a:endParaRPr lang="en-US" sz="1400" b="1" dirty="0"/>
                    </a:p>
                  </a:txBody>
                  <a:tcPr anchor="ctr"/>
                </a:tc>
              </a:tr>
              <a:tr h="298986">
                <a:tc rowSpan="4">
                  <a:txBody>
                    <a:bodyPr/>
                    <a:lstStyle/>
                    <a:p>
                      <a:pPr algn="ctr"/>
                      <a:r>
                        <a:rPr lang="en-US" sz="1400" b="1" dirty="0" smtClean="0"/>
                        <a:t>1994</a:t>
                      </a:r>
                      <a:endParaRPr lang="en-US" sz="1400" b="1" dirty="0"/>
                    </a:p>
                  </a:txBody>
                  <a:tcPr anchor="ctr"/>
                </a:tc>
                <a:tc>
                  <a:txBody>
                    <a:bodyPr/>
                    <a:lstStyle/>
                    <a:p>
                      <a:pPr algn="l"/>
                      <a:r>
                        <a:rPr lang="en-US" sz="1400" b="1" dirty="0" smtClean="0"/>
                        <a:t>1</a:t>
                      </a:r>
                      <a:r>
                        <a:rPr lang="en-US" sz="1400" b="1" baseline="30000" dirty="0" smtClean="0"/>
                        <a:t>st</a:t>
                      </a:r>
                      <a:r>
                        <a:rPr lang="en-US" sz="1400" b="1" dirty="0" smtClean="0"/>
                        <a:t> class Black Agar</a:t>
                      </a:r>
                      <a:endParaRPr lang="en-US" sz="1400" b="1" dirty="0"/>
                    </a:p>
                  </a:txBody>
                  <a:tcPr anchor="ctr"/>
                </a:tc>
                <a:tc>
                  <a:txBody>
                    <a:bodyPr/>
                    <a:lstStyle/>
                    <a:p>
                      <a:pPr algn="l"/>
                      <a:r>
                        <a:rPr lang="en-US" sz="1400" b="1" dirty="0" smtClean="0"/>
                        <a:t>65,000</a:t>
                      </a:r>
                      <a:endParaRPr lang="en-US" sz="1400" b="1" dirty="0"/>
                    </a:p>
                  </a:txBody>
                  <a:tcPr anchor="ctr"/>
                </a:tc>
              </a:tr>
              <a:tr h="298986">
                <a:tc vMerge="1">
                  <a:txBody>
                    <a:bodyPr/>
                    <a:lstStyle/>
                    <a:p>
                      <a:endParaRPr lang="en-US" dirty="0"/>
                    </a:p>
                  </a:txBody>
                  <a:tcPr/>
                </a:tc>
                <a:tc>
                  <a:txBody>
                    <a:bodyPr/>
                    <a:lstStyle/>
                    <a:p>
                      <a:pPr algn="l"/>
                      <a:r>
                        <a:rPr lang="en-US" sz="1400" b="1" dirty="0" smtClean="0"/>
                        <a:t>2</a:t>
                      </a:r>
                      <a:r>
                        <a:rPr lang="en-US" sz="1400" b="1" baseline="30000" dirty="0" smtClean="0"/>
                        <a:t>nd</a:t>
                      </a:r>
                      <a:r>
                        <a:rPr lang="en-US" sz="1400" b="1" dirty="0" smtClean="0"/>
                        <a:t> class </a:t>
                      </a:r>
                      <a:r>
                        <a:rPr lang="en-US" sz="1400" b="1" dirty="0" err="1" smtClean="0"/>
                        <a:t>Bantang</a:t>
                      </a:r>
                      <a:endParaRPr lang="en-US" sz="1400" b="1" dirty="0"/>
                    </a:p>
                  </a:txBody>
                  <a:tcPr anchor="ctr"/>
                </a:tc>
                <a:tc>
                  <a:txBody>
                    <a:bodyPr/>
                    <a:lstStyle/>
                    <a:p>
                      <a:pPr algn="l"/>
                      <a:r>
                        <a:rPr lang="en-US" sz="1400" b="1" dirty="0" smtClean="0"/>
                        <a:t>15,000</a:t>
                      </a:r>
                      <a:endParaRPr lang="en-US" sz="1400" b="1" dirty="0"/>
                    </a:p>
                  </a:txBody>
                  <a:tcPr anchor="ctr"/>
                </a:tc>
              </a:tr>
              <a:tr h="298986">
                <a:tc vMerge="1">
                  <a:txBody>
                    <a:bodyPr/>
                    <a:lstStyle/>
                    <a:p>
                      <a:endParaRPr lang="en-US" dirty="0"/>
                    </a:p>
                  </a:txBody>
                  <a:tcPr/>
                </a:tc>
                <a:tc>
                  <a:txBody>
                    <a:bodyPr/>
                    <a:lstStyle/>
                    <a:p>
                      <a:pPr algn="l"/>
                      <a:r>
                        <a:rPr lang="en-US" sz="1400" b="1" dirty="0" smtClean="0"/>
                        <a:t>3</a:t>
                      </a:r>
                      <a:r>
                        <a:rPr lang="en-US" sz="1400" b="1" baseline="30000" dirty="0" smtClean="0"/>
                        <a:t>rd</a:t>
                      </a:r>
                      <a:r>
                        <a:rPr lang="en-US" sz="1400" b="1" dirty="0" smtClean="0"/>
                        <a:t> class </a:t>
                      </a:r>
                      <a:r>
                        <a:rPr lang="en-US" sz="1400" b="1" dirty="0" err="1" smtClean="0"/>
                        <a:t>Phutas</a:t>
                      </a:r>
                      <a:r>
                        <a:rPr lang="en-US" sz="1400" b="1" dirty="0" smtClean="0"/>
                        <a:t>, </a:t>
                      </a:r>
                      <a:r>
                        <a:rPr lang="en-US" sz="1400" b="1" dirty="0" err="1" smtClean="0"/>
                        <a:t>Kalaguchi</a:t>
                      </a:r>
                      <a:endParaRPr lang="en-US" sz="1400" b="1" dirty="0"/>
                    </a:p>
                  </a:txBody>
                  <a:tcPr anchor="ctr"/>
                </a:tc>
                <a:tc>
                  <a:txBody>
                    <a:bodyPr/>
                    <a:lstStyle/>
                    <a:p>
                      <a:pPr algn="l"/>
                      <a:r>
                        <a:rPr lang="en-US" sz="1400" b="1" dirty="0" smtClean="0"/>
                        <a:t>7,000</a:t>
                      </a:r>
                      <a:endParaRPr lang="en-US" sz="1400" b="1" dirty="0"/>
                    </a:p>
                  </a:txBody>
                  <a:tcPr anchor="ctr"/>
                </a:tc>
              </a:tr>
              <a:tr h="308148">
                <a:tc vMerge="1">
                  <a:txBody>
                    <a:bodyPr/>
                    <a:lstStyle/>
                    <a:p>
                      <a:endParaRPr lang="en-US" dirty="0"/>
                    </a:p>
                  </a:txBody>
                  <a:tcPr/>
                </a:tc>
                <a:tc>
                  <a:txBody>
                    <a:bodyPr/>
                    <a:lstStyle/>
                    <a:p>
                      <a:pPr algn="l"/>
                      <a:r>
                        <a:rPr lang="en-US" sz="1400" b="1" dirty="0" smtClean="0"/>
                        <a:t>4</a:t>
                      </a:r>
                      <a:r>
                        <a:rPr lang="en-US" sz="1400" b="1" baseline="30000" dirty="0" smtClean="0"/>
                        <a:t>th</a:t>
                      </a:r>
                      <a:r>
                        <a:rPr lang="en-US" sz="1400" b="1" dirty="0" smtClean="0"/>
                        <a:t> class </a:t>
                      </a:r>
                      <a:r>
                        <a:rPr lang="en-US" sz="1400" b="1" dirty="0" err="1" smtClean="0"/>
                        <a:t>Dhum</a:t>
                      </a:r>
                      <a:endParaRPr lang="en-US" sz="1400" b="1" dirty="0"/>
                    </a:p>
                  </a:txBody>
                  <a:tcPr anchor="ctr"/>
                </a:tc>
                <a:tc>
                  <a:txBody>
                    <a:bodyPr/>
                    <a:lstStyle/>
                    <a:p>
                      <a:pPr algn="l"/>
                      <a:r>
                        <a:rPr lang="en-US" sz="1400" b="1" dirty="0" smtClean="0"/>
                        <a:t>350</a:t>
                      </a:r>
                      <a:endParaRPr lang="en-US" sz="1400" b="1" dirty="0"/>
                    </a:p>
                  </a:txBody>
                  <a:tcPr anchor="ctr"/>
                </a:tc>
              </a:tr>
              <a:tr h="298986">
                <a:tc rowSpan="4">
                  <a:txBody>
                    <a:bodyPr/>
                    <a:lstStyle/>
                    <a:p>
                      <a:pPr algn="ctr"/>
                      <a:r>
                        <a:rPr lang="en-US" sz="1400" b="1" dirty="0" smtClean="0"/>
                        <a:t>1998</a:t>
                      </a:r>
                      <a:endParaRPr lang="en-US" sz="1400" b="1" dirty="0"/>
                    </a:p>
                  </a:txBody>
                  <a:tcPr anchor="ctr"/>
                </a:tc>
                <a:tc>
                  <a:txBody>
                    <a:bodyPr/>
                    <a:lstStyle/>
                    <a:p>
                      <a:pPr algn="l"/>
                      <a:r>
                        <a:rPr lang="en-US" sz="1400" b="1" dirty="0" smtClean="0"/>
                        <a:t>1</a:t>
                      </a:r>
                      <a:r>
                        <a:rPr lang="en-US" sz="1400" b="1" baseline="30000" dirty="0" smtClean="0"/>
                        <a:t>st</a:t>
                      </a:r>
                      <a:r>
                        <a:rPr lang="en-US" sz="1400" b="1" dirty="0" smtClean="0"/>
                        <a:t> class Black Agar</a:t>
                      </a:r>
                      <a:endParaRPr lang="en-US" sz="1400" b="1" dirty="0"/>
                    </a:p>
                  </a:txBody>
                  <a:tcPr anchor="ctr"/>
                </a:tc>
                <a:tc>
                  <a:txBody>
                    <a:bodyPr/>
                    <a:lstStyle/>
                    <a:p>
                      <a:pPr algn="l"/>
                      <a:r>
                        <a:rPr lang="en-US" sz="1400" b="1" dirty="0" smtClean="0"/>
                        <a:t>50,000</a:t>
                      </a:r>
                      <a:endParaRPr lang="en-US" sz="1400" b="1" dirty="0"/>
                    </a:p>
                  </a:txBody>
                  <a:tcPr anchor="ctr"/>
                </a:tc>
              </a:tr>
              <a:tr h="298986">
                <a:tc vMerge="1">
                  <a:txBody>
                    <a:bodyPr/>
                    <a:lstStyle/>
                    <a:p>
                      <a:endParaRPr lang="en-US" dirty="0"/>
                    </a:p>
                  </a:txBody>
                  <a:tcPr/>
                </a:tc>
                <a:tc>
                  <a:txBody>
                    <a:bodyPr/>
                    <a:lstStyle/>
                    <a:p>
                      <a:pPr algn="l"/>
                      <a:r>
                        <a:rPr lang="en-US" sz="1400" b="1" dirty="0" smtClean="0"/>
                        <a:t>2</a:t>
                      </a:r>
                      <a:r>
                        <a:rPr lang="en-US" sz="1400" b="1" baseline="30000" dirty="0" smtClean="0"/>
                        <a:t>nd</a:t>
                      </a:r>
                      <a:r>
                        <a:rPr lang="en-US" sz="1400" b="1" dirty="0" smtClean="0"/>
                        <a:t> class </a:t>
                      </a:r>
                      <a:r>
                        <a:rPr lang="en-US" sz="1400" b="1" dirty="0" err="1" smtClean="0"/>
                        <a:t>Bantang</a:t>
                      </a:r>
                      <a:endParaRPr lang="en-US" sz="1400" b="1" dirty="0"/>
                    </a:p>
                  </a:txBody>
                  <a:tcPr anchor="ctr"/>
                </a:tc>
                <a:tc>
                  <a:txBody>
                    <a:bodyPr/>
                    <a:lstStyle/>
                    <a:p>
                      <a:pPr algn="l"/>
                      <a:r>
                        <a:rPr lang="en-US" sz="1400" b="1" dirty="0" smtClean="0"/>
                        <a:t>30,000</a:t>
                      </a:r>
                      <a:endParaRPr lang="en-US" sz="1400" b="1" dirty="0"/>
                    </a:p>
                  </a:txBody>
                  <a:tcPr anchor="ctr"/>
                </a:tc>
              </a:tr>
              <a:tr h="359506">
                <a:tc vMerge="1">
                  <a:txBody>
                    <a:bodyPr/>
                    <a:lstStyle/>
                    <a:p>
                      <a:endParaRPr lang="en-US" dirty="0"/>
                    </a:p>
                  </a:txBody>
                  <a:tcPr/>
                </a:tc>
                <a:tc>
                  <a:txBody>
                    <a:bodyPr/>
                    <a:lstStyle/>
                    <a:p>
                      <a:pPr algn="l"/>
                      <a:r>
                        <a:rPr lang="en-US" sz="1400" b="1" dirty="0" smtClean="0"/>
                        <a:t>3</a:t>
                      </a:r>
                      <a:r>
                        <a:rPr lang="en-US" sz="1400" b="1" baseline="30000" dirty="0" smtClean="0"/>
                        <a:t>rd</a:t>
                      </a:r>
                      <a:r>
                        <a:rPr lang="en-US" sz="1400" b="1" dirty="0" smtClean="0"/>
                        <a:t> class </a:t>
                      </a:r>
                      <a:r>
                        <a:rPr lang="en-US" sz="1400" b="1" dirty="0" err="1" smtClean="0"/>
                        <a:t>Phutas</a:t>
                      </a:r>
                      <a:r>
                        <a:rPr lang="en-US" sz="1400" b="1" dirty="0" smtClean="0"/>
                        <a:t>, </a:t>
                      </a:r>
                      <a:r>
                        <a:rPr lang="en-US" sz="1400" b="1" dirty="0" err="1" smtClean="0"/>
                        <a:t>Kalaguchi</a:t>
                      </a:r>
                      <a:endParaRPr lang="en-US" sz="1400" b="1" dirty="0"/>
                    </a:p>
                  </a:txBody>
                  <a:tcPr anchor="ctr"/>
                </a:tc>
                <a:tc>
                  <a:txBody>
                    <a:bodyPr/>
                    <a:lstStyle/>
                    <a:p>
                      <a:pPr algn="l"/>
                      <a:r>
                        <a:rPr lang="en-US" sz="1400" b="1" dirty="0" smtClean="0"/>
                        <a:t>10,000</a:t>
                      </a:r>
                      <a:endParaRPr lang="en-US" sz="1400" b="1" dirty="0"/>
                    </a:p>
                  </a:txBody>
                  <a:tcPr anchor="ctr"/>
                </a:tc>
              </a:tr>
              <a:tr h="298986">
                <a:tc vMerge="1">
                  <a:txBody>
                    <a:bodyPr/>
                    <a:lstStyle/>
                    <a:p>
                      <a:endParaRPr lang="en-US" dirty="0"/>
                    </a:p>
                  </a:txBody>
                  <a:tcPr/>
                </a:tc>
                <a:tc>
                  <a:txBody>
                    <a:bodyPr/>
                    <a:lstStyle/>
                    <a:p>
                      <a:pPr algn="l"/>
                      <a:r>
                        <a:rPr lang="en-US" sz="1400" b="1" dirty="0" smtClean="0"/>
                        <a:t>4</a:t>
                      </a:r>
                      <a:r>
                        <a:rPr lang="en-US" sz="1400" b="1" baseline="30000" dirty="0" smtClean="0"/>
                        <a:t>th</a:t>
                      </a:r>
                      <a:r>
                        <a:rPr lang="en-US" sz="1400" b="1" dirty="0" smtClean="0"/>
                        <a:t> class </a:t>
                      </a:r>
                      <a:r>
                        <a:rPr lang="en-US" sz="1400" b="1" dirty="0" err="1" smtClean="0"/>
                        <a:t>Dhum</a:t>
                      </a:r>
                      <a:endParaRPr lang="en-US" sz="1400" b="1" dirty="0"/>
                    </a:p>
                  </a:txBody>
                  <a:tcPr anchor="ctr"/>
                </a:tc>
                <a:tc>
                  <a:txBody>
                    <a:bodyPr/>
                    <a:lstStyle/>
                    <a:p>
                      <a:pPr algn="l"/>
                      <a:r>
                        <a:rPr lang="en-US" sz="1400" b="1" dirty="0" smtClean="0"/>
                        <a:t>450</a:t>
                      </a:r>
                      <a:endParaRPr lang="en-US" sz="1400" b="1" dirty="0"/>
                    </a:p>
                  </a:txBody>
                  <a:tcPr anchor="ctr"/>
                </a:tc>
              </a:tr>
              <a:tr h="441960">
                <a:tc rowSpan="2">
                  <a:txBody>
                    <a:bodyPr/>
                    <a:lstStyle/>
                    <a:p>
                      <a:pPr algn="ctr"/>
                      <a:r>
                        <a:rPr lang="en-US" sz="1400" b="1" dirty="0" smtClean="0"/>
                        <a:t>2015</a:t>
                      </a:r>
                      <a:endParaRPr lang="en-US" sz="1400" b="1" dirty="0"/>
                    </a:p>
                  </a:txBody>
                  <a:tcPr anchor="ctr"/>
                </a:tc>
                <a:tc>
                  <a:txBody>
                    <a:bodyPr/>
                    <a:lstStyle/>
                    <a:p>
                      <a:pPr algn="l"/>
                      <a:r>
                        <a:rPr lang="en-US" sz="1400" b="1" dirty="0" smtClean="0"/>
                        <a:t>1</a:t>
                      </a:r>
                      <a:r>
                        <a:rPr lang="en-US" sz="1400" b="1" baseline="30000" dirty="0" smtClean="0"/>
                        <a:t>st</a:t>
                      </a:r>
                      <a:r>
                        <a:rPr lang="en-US" sz="1400" b="1" dirty="0" smtClean="0"/>
                        <a:t> class Black Agar</a:t>
                      </a:r>
                      <a:endParaRPr lang="en-US" sz="1400" b="1" dirty="0"/>
                    </a:p>
                  </a:txBody>
                  <a:tcPr anchor="ctr"/>
                </a:tc>
                <a:tc>
                  <a:txBody>
                    <a:bodyPr/>
                    <a:lstStyle/>
                    <a:p>
                      <a:pPr algn="l"/>
                      <a:r>
                        <a:rPr lang="en-US" sz="1400" b="1" dirty="0" smtClean="0">
                          <a:solidFill>
                            <a:srgbClr val="FF0000"/>
                          </a:solidFill>
                        </a:rPr>
                        <a:t>2,50,000</a:t>
                      </a:r>
                      <a:r>
                        <a:rPr lang="en-US" sz="1400" b="1" baseline="0" dirty="0" smtClean="0">
                          <a:solidFill>
                            <a:srgbClr val="FF0000"/>
                          </a:solidFill>
                        </a:rPr>
                        <a:t> – 3,00,000</a:t>
                      </a:r>
                      <a:endParaRPr lang="en-US" sz="1400" b="1" dirty="0">
                        <a:solidFill>
                          <a:srgbClr val="FF0000"/>
                        </a:solidFill>
                      </a:endParaRPr>
                    </a:p>
                  </a:txBody>
                  <a:tcPr anchor="ctr"/>
                </a:tc>
              </a:tr>
              <a:tr h="298986">
                <a:tc vMerge="1">
                  <a:txBody>
                    <a:bodyPr/>
                    <a:lstStyle/>
                    <a:p>
                      <a:pPr algn="ctr"/>
                      <a:endParaRPr lang="en-US" dirty="0"/>
                    </a:p>
                  </a:txBody>
                  <a:tcPr anchor="ctr"/>
                </a:tc>
                <a:tc>
                  <a:txBody>
                    <a:bodyPr/>
                    <a:lstStyle/>
                    <a:p>
                      <a:pPr algn="l"/>
                      <a:r>
                        <a:rPr lang="en-US" sz="1400" b="1" dirty="0" smtClean="0"/>
                        <a:t>2</a:t>
                      </a:r>
                      <a:r>
                        <a:rPr lang="en-US" sz="1400" b="1" baseline="30000" dirty="0" smtClean="0"/>
                        <a:t>nd</a:t>
                      </a:r>
                      <a:r>
                        <a:rPr lang="en-US" sz="1400" b="1" dirty="0" smtClean="0"/>
                        <a:t> class </a:t>
                      </a:r>
                      <a:r>
                        <a:rPr lang="en-US" sz="1400" b="1" dirty="0" err="1" smtClean="0"/>
                        <a:t>Bantang</a:t>
                      </a:r>
                      <a:endParaRPr lang="en-US" sz="14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25,000</a:t>
                      </a:r>
                      <a:r>
                        <a:rPr lang="en-US" sz="1400" b="1" baseline="0" dirty="0" smtClean="0"/>
                        <a:t> – 30,000</a:t>
                      </a:r>
                      <a:endParaRPr lang="en-US" sz="1400" b="1" dirty="0" smtClean="0"/>
                    </a:p>
                    <a:p>
                      <a:pPr algn="l"/>
                      <a:endParaRPr lang="en-US" sz="1400" b="1" dirty="0"/>
                    </a:p>
                  </a:txBody>
                  <a:tcPr anchor="ctr"/>
                </a:tc>
              </a:tr>
            </a:tbl>
          </a:graphicData>
        </a:graphic>
      </p:graphicFrame>
      <p:sp>
        <p:nvSpPr>
          <p:cNvPr id="11" name="TextBox 10"/>
          <p:cNvSpPr txBox="1"/>
          <p:nvPr/>
        </p:nvSpPr>
        <p:spPr>
          <a:xfrm>
            <a:off x="-304800" y="0"/>
            <a:ext cx="10134600" cy="830997"/>
          </a:xfrm>
          <a:prstGeom prst="rect">
            <a:avLst/>
          </a:prstGeom>
          <a:noFill/>
        </p:spPr>
        <p:txBody>
          <a:bodyPr wrap="square" rtlCol="0">
            <a:spAutoFit/>
          </a:bodyPr>
          <a:lstStyle/>
          <a:p>
            <a:pPr algn="ctr"/>
            <a:r>
              <a:rPr lang="en-US" sz="2400" b="1" dirty="0" smtClean="0">
                <a:solidFill>
                  <a:srgbClr val="C00000"/>
                </a:solidFill>
              </a:rPr>
              <a:t>Wholesale prices for </a:t>
            </a:r>
            <a:r>
              <a:rPr lang="en-US" sz="2400" b="1" i="1" dirty="0" err="1" smtClean="0">
                <a:solidFill>
                  <a:srgbClr val="C00000"/>
                </a:solidFill>
              </a:rPr>
              <a:t>Aquilaria</a:t>
            </a:r>
            <a:r>
              <a:rPr lang="en-US" sz="2400" b="1" i="1" dirty="0" smtClean="0">
                <a:solidFill>
                  <a:srgbClr val="C00000"/>
                </a:solidFill>
              </a:rPr>
              <a:t> </a:t>
            </a:r>
            <a:r>
              <a:rPr lang="en-US" sz="2400" b="1" i="1" dirty="0" err="1" smtClean="0">
                <a:solidFill>
                  <a:srgbClr val="C00000"/>
                </a:solidFill>
              </a:rPr>
              <a:t>malaccensis</a:t>
            </a:r>
            <a:r>
              <a:rPr lang="en-US" sz="2400" b="1" i="1" dirty="0" smtClean="0">
                <a:solidFill>
                  <a:srgbClr val="C00000"/>
                </a:solidFill>
              </a:rPr>
              <a:t> </a:t>
            </a:r>
            <a:r>
              <a:rPr lang="en-US" sz="2400" b="1" dirty="0" smtClean="0">
                <a:solidFill>
                  <a:srgbClr val="C00000"/>
                </a:solidFill>
              </a:rPr>
              <a:t>fixed by </a:t>
            </a:r>
          </a:p>
          <a:p>
            <a:pPr algn="ctr"/>
            <a:r>
              <a:rPr lang="en-US" sz="2400" b="1" dirty="0" smtClean="0">
                <a:solidFill>
                  <a:srgbClr val="C00000"/>
                </a:solidFill>
              </a:rPr>
              <a:t>Assam Forest Department</a:t>
            </a:r>
            <a:endParaRPr lang="en-US" sz="2400" b="1" dirty="0">
              <a:solidFill>
                <a:srgbClr val="C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a:srcRect t="13940"/>
          <a:stretch>
            <a:fillRect/>
          </a:stretch>
        </p:blipFill>
        <p:spPr bwMode="auto">
          <a:xfrm>
            <a:off x="177800" y="6078538"/>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305800" y="6076950"/>
            <a:ext cx="650875" cy="604838"/>
          </a:xfrm>
          <a:prstGeom prst="rect">
            <a:avLst/>
          </a:prstGeom>
          <a:noFill/>
          <a:ln w="9525">
            <a:noFill/>
            <a:miter lim="800000"/>
            <a:headEnd/>
            <a:tailEnd/>
          </a:ln>
        </p:spPr>
      </p:pic>
      <p:sp>
        <p:nvSpPr>
          <p:cNvPr id="9" name="TextBox 8"/>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sp>
        <p:nvSpPr>
          <p:cNvPr id="10" name="Text Box 10"/>
          <p:cNvSpPr txBox="1">
            <a:spLocks noChangeArrowheads="1"/>
          </p:cNvSpPr>
          <p:nvPr/>
        </p:nvSpPr>
        <p:spPr bwMode="auto">
          <a:xfrm>
            <a:off x="0" y="0"/>
            <a:ext cx="9144000" cy="523220"/>
          </a:xfrm>
          <a:prstGeom prst="rect">
            <a:avLst/>
          </a:prstGeom>
          <a:solidFill>
            <a:srgbClr val="C00000"/>
          </a:solidFill>
          <a:ln w="9525">
            <a:noFill/>
            <a:miter lim="800000"/>
            <a:headEnd/>
            <a:tailEnd/>
          </a:ln>
        </p:spPr>
        <p:txBody>
          <a:bodyPr wrap="square">
            <a:spAutoFit/>
          </a:bodyPr>
          <a:lstStyle/>
          <a:p>
            <a:pPr algn="ctr">
              <a:spcBef>
                <a:spcPct val="50000"/>
              </a:spcBef>
            </a:pPr>
            <a:r>
              <a:rPr lang="en-US" sz="2800" b="1" dirty="0" smtClean="0">
                <a:solidFill>
                  <a:schemeClr val="bg1"/>
                </a:solidFill>
              </a:rPr>
              <a:t>Conservation and sustainable management of </a:t>
            </a:r>
            <a:r>
              <a:rPr lang="en-US" sz="2800" b="1" dirty="0" err="1" smtClean="0">
                <a:solidFill>
                  <a:schemeClr val="bg1"/>
                </a:solidFill>
              </a:rPr>
              <a:t>agarwood</a:t>
            </a:r>
            <a:endParaRPr lang="en-US" sz="2800" b="1" dirty="0" smtClean="0">
              <a:solidFill>
                <a:schemeClr val="bg1"/>
              </a:solidFill>
            </a:endParaRPr>
          </a:p>
        </p:txBody>
      </p:sp>
      <p:sp>
        <p:nvSpPr>
          <p:cNvPr id="11" name="TextBox 10"/>
          <p:cNvSpPr txBox="1"/>
          <p:nvPr/>
        </p:nvSpPr>
        <p:spPr>
          <a:xfrm>
            <a:off x="228600" y="1010483"/>
            <a:ext cx="8686800" cy="4247317"/>
          </a:xfrm>
          <a:prstGeom prst="rect">
            <a:avLst/>
          </a:prstGeom>
          <a:noFill/>
        </p:spPr>
        <p:txBody>
          <a:bodyPr wrap="square" rtlCol="0">
            <a:spAutoFit/>
          </a:bodyPr>
          <a:lstStyle/>
          <a:p>
            <a:pPr marL="282575" indent="-282575" algn="just">
              <a:lnSpc>
                <a:spcPct val="150000"/>
              </a:lnSpc>
              <a:buFont typeface="Wingdings" pitchFamily="2" charset="2"/>
              <a:buChar char="Ø"/>
            </a:pPr>
            <a:r>
              <a:rPr lang="en-US" sz="2000" b="1" dirty="0" smtClean="0"/>
              <a:t>Knowledge gaps about the biology and ecology  of </a:t>
            </a:r>
            <a:r>
              <a:rPr lang="en-US" sz="2000" b="1" dirty="0" err="1" smtClean="0"/>
              <a:t>agarwood</a:t>
            </a:r>
            <a:r>
              <a:rPr lang="en-US" sz="2000" b="1" dirty="0" smtClean="0"/>
              <a:t>-producing species need to be filled and traditional, management practices should be integrated with the latest research findings.</a:t>
            </a:r>
          </a:p>
          <a:p>
            <a:pPr marL="282575" indent="-282575" algn="just">
              <a:lnSpc>
                <a:spcPct val="150000"/>
              </a:lnSpc>
              <a:buFont typeface="Wingdings" pitchFamily="2" charset="2"/>
              <a:buChar char="Ø"/>
            </a:pPr>
            <a:r>
              <a:rPr lang="en-US" sz="2000" b="1" dirty="0" smtClean="0"/>
              <a:t>To devise mechanism to allow benefits to return to local communities that have made available their knowledge of management practices for </a:t>
            </a:r>
            <a:r>
              <a:rPr lang="en-US" sz="2000" b="1" dirty="0" err="1" smtClean="0"/>
              <a:t>agarwood</a:t>
            </a:r>
            <a:r>
              <a:rPr lang="en-US" sz="2000" b="1" dirty="0" smtClean="0"/>
              <a:t> production.</a:t>
            </a:r>
          </a:p>
          <a:p>
            <a:pPr marL="282575" indent="-282575" algn="just">
              <a:lnSpc>
                <a:spcPct val="150000"/>
              </a:lnSpc>
              <a:buFont typeface="Wingdings" pitchFamily="2" charset="2"/>
              <a:buChar char="Ø"/>
            </a:pPr>
            <a:r>
              <a:rPr lang="en-US" sz="2000" b="1" dirty="0" smtClean="0">
                <a:solidFill>
                  <a:srgbClr val="2025E8"/>
                </a:solidFill>
              </a:rPr>
              <a:t>Role of Botanical garden:  </a:t>
            </a:r>
            <a:r>
              <a:rPr lang="en-US" sz="2000" b="1" dirty="0" smtClean="0"/>
              <a:t>function as “Noah’s Arks”, holding rare and endangered plants in productive custody until such time as they can be reintroduced into suitable wild habitat.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a:srcRect t="13940"/>
          <a:stretch>
            <a:fillRect/>
          </a:stretch>
        </p:blipFill>
        <p:spPr bwMode="auto">
          <a:xfrm>
            <a:off x="177800" y="6078538"/>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305800" y="6076950"/>
            <a:ext cx="650875" cy="604838"/>
          </a:xfrm>
          <a:prstGeom prst="rect">
            <a:avLst/>
          </a:prstGeom>
          <a:noFill/>
          <a:ln w="9525">
            <a:noFill/>
            <a:miter lim="800000"/>
            <a:headEnd/>
            <a:tailEnd/>
          </a:ln>
        </p:spPr>
      </p:pic>
      <p:sp>
        <p:nvSpPr>
          <p:cNvPr id="9" name="TextBox 8"/>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sp>
        <p:nvSpPr>
          <p:cNvPr id="10" name="Text Box 10"/>
          <p:cNvSpPr txBox="1">
            <a:spLocks noChangeArrowheads="1"/>
          </p:cNvSpPr>
          <p:nvPr/>
        </p:nvSpPr>
        <p:spPr bwMode="auto">
          <a:xfrm>
            <a:off x="0" y="0"/>
            <a:ext cx="9144000" cy="584775"/>
          </a:xfrm>
          <a:prstGeom prst="rect">
            <a:avLst/>
          </a:prstGeom>
          <a:solidFill>
            <a:srgbClr val="C00000"/>
          </a:solidFill>
          <a:ln w="9525">
            <a:noFill/>
            <a:miter lim="800000"/>
            <a:headEnd/>
            <a:tailEnd/>
          </a:ln>
        </p:spPr>
        <p:txBody>
          <a:bodyPr wrap="square">
            <a:spAutoFit/>
          </a:bodyPr>
          <a:lstStyle/>
          <a:p>
            <a:pPr algn="ctr">
              <a:spcBef>
                <a:spcPct val="50000"/>
              </a:spcBef>
            </a:pPr>
            <a:r>
              <a:rPr lang="en-US" sz="3200" b="1" dirty="0" smtClean="0">
                <a:solidFill>
                  <a:schemeClr val="bg1"/>
                </a:solidFill>
              </a:rPr>
              <a:t>Management Of Wild Population</a:t>
            </a:r>
          </a:p>
        </p:txBody>
      </p:sp>
      <p:sp>
        <p:nvSpPr>
          <p:cNvPr id="11" name="TextBox 10"/>
          <p:cNvSpPr txBox="1"/>
          <p:nvPr/>
        </p:nvSpPr>
        <p:spPr>
          <a:xfrm>
            <a:off x="609600" y="1398925"/>
            <a:ext cx="8077200" cy="2862322"/>
          </a:xfrm>
          <a:prstGeom prst="rect">
            <a:avLst/>
          </a:prstGeom>
          <a:noFill/>
        </p:spPr>
        <p:txBody>
          <a:bodyPr wrap="square" rtlCol="0">
            <a:spAutoFit/>
          </a:bodyPr>
          <a:lstStyle/>
          <a:p>
            <a:pPr marL="228600" indent="-228600" algn="just">
              <a:buFont typeface="Wingdings" pitchFamily="2" charset="2"/>
              <a:buChar char="Ø"/>
            </a:pPr>
            <a:r>
              <a:rPr lang="en-US" b="1" dirty="0" smtClean="0"/>
              <a:t> </a:t>
            </a:r>
            <a:r>
              <a:rPr lang="en-US" sz="2000" b="1" dirty="0" smtClean="0">
                <a:latin typeface="Times New Roman" pitchFamily="18" charset="0"/>
                <a:cs typeface="Times New Roman" pitchFamily="18" charset="0"/>
              </a:rPr>
              <a:t>Inventory of wild population by the Working Plan Officers of respective forest departments of state governments.</a:t>
            </a:r>
          </a:p>
          <a:p>
            <a:pPr marL="228600" indent="-228600" algn="just"/>
            <a:endParaRPr lang="en-US" sz="2000" b="1" dirty="0" smtClean="0">
              <a:latin typeface="Times New Roman" pitchFamily="18" charset="0"/>
              <a:cs typeface="Times New Roman" pitchFamily="18" charset="0"/>
            </a:endParaRPr>
          </a:p>
          <a:p>
            <a:pPr marL="228600" indent="-228600" algn="just">
              <a:buFont typeface="Wingdings" pitchFamily="2" charset="2"/>
              <a:buChar char="Ø"/>
            </a:pPr>
            <a:r>
              <a:rPr lang="en-US" sz="2000" b="1" dirty="0" smtClean="0">
                <a:latin typeface="Times New Roman" pitchFamily="18" charset="0"/>
                <a:cs typeface="Times New Roman" pitchFamily="18" charset="0"/>
              </a:rPr>
              <a:t> Inclusions of proper prescriptions for conservation and regeneration of the species in the wild.</a:t>
            </a:r>
          </a:p>
          <a:p>
            <a:pPr marL="228600" indent="-228600" algn="just"/>
            <a:endParaRPr lang="en-US" sz="2000" b="1" dirty="0" smtClean="0">
              <a:latin typeface="Times New Roman" pitchFamily="18" charset="0"/>
              <a:cs typeface="Times New Roman" pitchFamily="18" charset="0"/>
            </a:endParaRPr>
          </a:p>
          <a:p>
            <a:pPr marL="228600" indent="-228600" algn="just">
              <a:buFont typeface="Wingdings" pitchFamily="2" charset="2"/>
              <a:buChar char="Ø"/>
            </a:pPr>
            <a:r>
              <a:rPr lang="en-US" sz="2000" b="1" dirty="0" smtClean="0">
                <a:latin typeface="Times New Roman" pitchFamily="18" charset="0"/>
                <a:cs typeface="Times New Roman" pitchFamily="18" charset="0"/>
              </a:rPr>
              <a:t> Coordinated Legal and policy issues for control over trade between all </a:t>
            </a:r>
            <a:r>
              <a:rPr lang="en-US" sz="2000" b="1" dirty="0" err="1" smtClean="0">
                <a:latin typeface="Times New Roman" pitchFamily="18" charset="0"/>
                <a:cs typeface="Times New Roman" pitchFamily="18" charset="0"/>
              </a:rPr>
              <a:t>Agarwood</a:t>
            </a:r>
            <a:r>
              <a:rPr lang="en-US" sz="2000" b="1" dirty="0" smtClean="0">
                <a:latin typeface="Times New Roman" pitchFamily="18" charset="0"/>
                <a:cs typeface="Times New Roman" pitchFamily="18" charset="0"/>
              </a:rPr>
              <a:t> producing states of the country.</a:t>
            </a:r>
          </a:p>
          <a:p>
            <a:pPr marL="228600" indent="-228600" algn="just"/>
            <a:endParaRPr lang="en-US" sz="2000" b="1" dirty="0" smtClean="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a:srcRect t="13940"/>
          <a:stretch>
            <a:fillRect/>
          </a:stretch>
        </p:blipFill>
        <p:spPr bwMode="auto">
          <a:xfrm>
            <a:off x="177800" y="6078538"/>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305800" y="6076950"/>
            <a:ext cx="650875" cy="604838"/>
          </a:xfrm>
          <a:prstGeom prst="rect">
            <a:avLst/>
          </a:prstGeom>
          <a:noFill/>
          <a:ln w="9525">
            <a:noFill/>
            <a:miter lim="800000"/>
            <a:headEnd/>
            <a:tailEnd/>
          </a:ln>
        </p:spPr>
      </p:pic>
      <p:sp>
        <p:nvSpPr>
          <p:cNvPr id="9" name="TextBox 8"/>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sp>
        <p:nvSpPr>
          <p:cNvPr id="10" name="Text Box 10"/>
          <p:cNvSpPr txBox="1">
            <a:spLocks noChangeArrowheads="1"/>
          </p:cNvSpPr>
          <p:nvPr/>
        </p:nvSpPr>
        <p:spPr bwMode="auto">
          <a:xfrm>
            <a:off x="0" y="0"/>
            <a:ext cx="9144000" cy="584775"/>
          </a:xfrm>
          <a:prstGeom prst="rect">
            <a:avLst/>
          </a:prstGeom>
          <a:solidFill>
            <a:srgbClr val="C00000"/>
          </a:solidFill>
          <a:ln w="9525">
            <a:noFill/>
            <a:miter lim="800000"/>
            <a:headEnd/>
            <a:tailEnd/>
          </a:ln>
        </p:spPr>
        <p:txBody>
          <a:bodyPr wrap="square">
            <a:spAutoFit/>
          </a:bodyPr>
          <a:lstStyle/>
          <a:p>
            <a:pPr algn="ctr">
              <a:spcBef>
                <a:spcPct val="50000"/>
              </a:spcBef>
            </a:pPr>
            <a:r>
              <a:rPr lang="en-US" sz="3200" b="1" dirty="0" smtClean="0">
                <a:solidFill>
                  <a:schemeClr val="bg1"/>
                </a:solidFill>
              </a:rPr>
              <a:t>Management Of </a:t>
            </a:r>
            <a:r>
              <a:rPr lang="en-US" sz="3200" b="1" dirty="0" err="1" smtClean="0">
                <a:solidFill>
                  <a:schemeClr val="bg1"/>
                </a:solidFill>
              </a:rPr>
              <a:t>Agarwood</a:t>
            </a:r>
            <a:r>
              <a:rPr lang="en-US" sz="3200" b="1" dirty="0" smtClean="0">
                <a:solidFill>
                  <a:schemeClr val="bg1"/>
                </a:solidFill>
              </a:rPr>
              <a:t> Plantations And NDF </a:t>
            </a:r>
          </a:p>
        </p:txBody>
      </p:sp>
      <p:sp>
        <p:nvSpPr>
          <p:cNvPr id="11" name="TextBox 10"/>
          <p:cNvSpPr txBox="1"/>
          <p:nvPr/>
        </p:nvSpPr>
        <p:spPr>
          <a:xfrm>
            <a:off x="685800" y="1228904"/>
            <a:ext cx="8077200" cy="3724096"/>
          </a:xfrm>
          <a:prstGeom prst="rect">
            <a:avLst/>
          </a:prstGeom>
          <a:noFill/>
        </p:spPr>
        <p:txBody>
          <a:bodyPr wrap="square" rtlCol="0">
            <a:spAutoFit/>
          </a:bodyPr>
          <a:lstStyle/>
          <a:p>
            <a:r>
              <a:rPr lang="en-US" sz="2000" b="1" dirty="0" smtClean="0">
                <a:solidFill>
                  <a:srgbClr val="C00000"/>
                </a:solidFill>
                <a:latin typeface="Times New Roman" pitchFamily="18" charset="0"/>
                <a:cs typeface="Times New Roman" pitchFamily="18" charset="0"/>
              </a:rPr>
              <a:t>Creation and proper inventory of plantations</a:t>
            </a:r>
          </a:p>
          <a:p>
            <a:pPr marL="685800" lvl="1" indent="-228600">
              <a:buFont typeface="Wingdings" pitchFamily="2" charset="2"/>
              <a:buChar char="Ø"/>
            </a:pPr>
            <a:r>
              <a:rPr lang="en-US" b="1" dirty="0" smtClean="0">
                <a:latin typeface="Times New Roman" pitchFamily="18" charset="0"/>
                <a:cs typeface="Times New Roman" pitchFamily="18" charset="0"/>
              </a:rPr>
              <a:t>There are estimated 9-10 million </a:t>
            </a:r>
            <a:r>
              <a:rPr lang="en-US" b="1" i="1" dirty="0" err="1" smtClean="0">
                <a:latin typeface="Times New Roman" pitchFamily="18" charset="0"/>
                <a:cs typeface="Times New Roman" pitchFamily="18" charset="0"/>
              </a:rPr>
              <a:t>Aquilaria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malaccensis</a:t>
            </a:r>
            <a:r>
              <a:rPr lang="en-US" b="1" dirty="0" smtClean="0">
                <a:latin typeface="Times New Roman" pitchFamily="18" charset="0"/>
                <a:cs typeface="Times New Roman" pitchFamily="18" charset="0"/>
              </a:rPr>
              <a:t> trees in North East India on private lands.</a:t>
            </a:r>
          </a:p>
          <a:p>
            <a:pPr marL="685800" lvl="1" indent="-228600">
              <a:buFont typeface="Wingdings" pitchFamily="2" charset="2"/>
              <a:buChar char="Ø"/>
            </a:pPr>
            <a:r>
              <a:rPr lang="en-US" b="1" dirty="0" smtClean="0">
                <a:latin typeface="Times New Roman" pitchFamily="18" charset="0"/>
                <a:cs typeface="Times New Roman" pitchFamily="18" charset="0"/>
              </a:rPr>
              <a:t>Government owned cultivated trees are reportedly less.</a:t>
            </a:r>
          </a:p>
          <a:p>
            <a:pPr marL="685800" lvl="1" indent="-228600">
              <a:buFont typeface="Wingdings" pitchFamily="2" charset="2"/>
              <a:buChar char="Ø"/>
            </a:pPr>
            <a:r>
              <a:rPr lang="en-US" b="1" dirty="0" smtClean="0">
                <a:latin typeface="Times New Roman" pitchFamily="18" charset="0"/>
                <a:cs typeface="Times New Roman" pitchFamily="18" charset="0"/>
              </a:rPr>
              <a:t>The trend for cultivation is rising and great interest is generated in the south India also.</a:t>
            </a:r>
          </a:p>
          <a:p>
            <a:pPr lvl="1">
              <a:buFont typeface="Wingdings" pitchFamily="2" charset="2"/>
              <a:buChar char="Ø"/>
            </a:pPr>
            <a:endParaRPr lang="en-US" b="1" dirty="0" smtClean="0">
              <a:latin typeface="Times New Roman" pitchFamily="18" charset="0"/>
              <a:cs typeface="Times New Roman" pitchFamily="18" charset="0"/>
            </a:endParaRPr>
          </a:p>
          <a:p>
            <a:r>
              <a:rPr lang="en-US" b="1" dirty="0" smtClean="0">
                <a:solidFill>
                  <a:srgbClr val="C00000"/>
                </a:solidFill>
                <a:latin typeface="Times New Roman" pitchFamily="18" charset="0"/>
                <a:cs typeface="Times New Roman" pitchFamily="18" charset="0"/>
              </a:rPr>
              <a:t>Research</a:t>
            </a:r>
          </a:p>
          <a:p>
            <a:pPr lvl="1">
              <a:buFont typeface="Wingdings" pitchFamily="2" charset="2"/>
              <a:buChar char="Ø"/>
            </a:pPr>
            <a:r>
              <a:rPr lang="en-US" b="1" dirty="0" smtClean="0">
                <a:latin typeface="Times New Roman" pitchFamily="18" charset="0"/>
                <a:cs typeface="Times New Roman" pitchFamily="18" charset="0"/>
              </a:rPr>
              <a:t>Artificial inoculation</a:t>
            </a:r>
          </a:p>
          <a:p>
            <a:pPr marL="742950" lvl="1" indent="-114300">
              <a:buFont typeface="Wingdings" pitchFamily="2" charset="2"/>
              <a:buChar char="§"/>
            </a:pPr>
            <a:r>
              <a:rPr lang="en-US" b="1" dirty="0" smtClean="0">
                <a:solidFill>
                  <a:schemeClr val="accent1">
                    <a:lumMod val="75000"/>
                  </a:schemeClr>
                </a:solidFill>
                <a:latin typeface="Times New Roman" pitchFamily="18" charset="0"/>
                <a:cs typeface="Times New Roman" pitchFamily="18" charset="0"/>
              </a:rPr>
              <a:t> Identifying proper strains of causal fungi and inoculation</a:t>
            </a:r>
          </a:p>
          <a:p>
            <a:pPr marL="742950" lvl="1" indent="-114300">
              <a:buFont typeface="Wingdings" pitchFamily="2" charset="2"/>
              <a:buChar char="§"/>
            </a:pPr>
            <a:r>
              <a:rPr lang="en-US" dirty="0" smtClean="0">
                <a:solidFill>
                  <a:schemeClr val="accent1">
                    <a:lumMod val="75000"/>
                  </a:schemeClr>
                </a:solidFill>
                <a:latin typeface="Times New Roman" pitchFamily="18" charset="0"/>
                <a:cs typeface="Times New Roman" pitchFamily="18" charset="0"/>
              </a:rPr>
              <a:t> </a:t>
            </a:r>
            <a:r>
              <a:rPr lang="en-US" b="1" dirty="0" smtClean="0">
                <a:solidFill>
                  <a:schemeClr val="accent1">
                    <a:lumMod val="75000"/>
                  </a:schemeClr>
                </a:solidFill>
                <a:latin typeface="Times New Roman" pitchFamily="18" charset="0"/>
                <a:cs typeface="Times New Roman" pitchFamily="18" charset="0"/>
              </a:rPr>
              <a:t>Techniques of inoculation( Injury, time of inoculation etc.)</a:t>
            </a:r>
          </a:p>
          <a:p>
            <a:pPr marL="685800" lvl="1" indent="-228600">
              <a:buFont typeface="Wingdings" pitchFamily="2" charset="2"/>
              <a:buChar char="Ø"/>
            </a:pPr>
            <a:r>
              <a:rPr lang="en-US" b="1" dirty="0" smtClean="0">
                <a:latin typeface="Times New Roman" pitchFamily="18" charset="0"/>
                <a:cs typeface="Times New Roman" pitchFamily="18" charset="0"/>
              </a:rPr>
              <a:t>Genetic evaluation of </a:t>
            </a:r>
            <a:r>
              <a:rPr lang="en-US" b="1" i="1" dirty="0" err="1" smtClean="0">
                <a:latin typeface="Times New Roman" pitchFamily="18" charset="0"/>
                <a:cs typeface="Times New Roman" pitchFamily="18" charset="0"/>
              </a:rPr>
              <a:t>Aquilaria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malaccensis</a:t>
            </a:r>
            <a:r>
              <a:rPr lang="en-US" b="1" i="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in North Eastern India and establishment of Gene Bank</a:t>
            </a:r>
            <a:endParaRPr lang="en-US" sz="20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a:srcRect t="13940"/>
          <a:stretch>
            <a:fillRect/>
          </a:stretch>
        </p:blipFill>
        <p:spPr bwMode="auto">
          <a:xfrm>
            <a:off x="177800" y="6078538"/>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305800" y="6076950"/>
            <a:ext cx="650875" cy="604838"/>
          </a:xfrm>
          <a:prstGeom prst="rect">
            <a:avLst/>
          </a:prstGeom>
          <a:noFill/>
          <a:ln w="9525">
            <a:noFill/>
            <a:miter lim="800000"/>
            <a:headEnd/>
            <a:tailEnd/>
          </a:ln>
        </p:spPr>
      </p:pic>
      <p:sp>
        <p:nvSpPr>
          <p:cNvPr id="9" name="TextBox 8"/>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sp>
        <p:nvSpPr>
          <p:cNvPr id="10" name="Text Box 10"/>
          <p:cNvSpPr txBox="1">
            <a:spLocks noChangeArrowheads="1"/>
          </p:cNvSpPr>
          <p:nvPr/>
        </p:nvSpPr>
        <p:spPr bwMode="auto">
          <a:xfrm>
            <a:off x="0" y="0"/>
            <a:ext cx="9144000" cy="584775"/>
          </a:xfrm>
          <a:prstGeom prst="rect">
            <a:avLst/>
          </a:prstGeom>
          <a:solidFill>
            <a:srgbClr val="C00000"/>
          </a:solidFill>
          <a:ln w="9525">
            <a:noFill/>
            <a:miter lim="800000"/>
            <a:headEnd/>
            <a:tailEnd/>
          </a:ln>
        </p:spPr>
        <p:txBody>
          <a:bodyPr wrap="square">
            <a:spAutoFit/>
          </a:bodyPr>
          <a:lstStyle/>
          <a:p>
            <a:pPr algn="ctr">
              <a:spcBef>
                <a:spcPct val="50000"/>
              </a:spcBef>
            </a:pPr>
            <a:r>
              <a:rPr lang="en-US" sz="3200" b="1" dirty="0" smtClean="0">
                <a:solidFill>
                  <a:schemeClr val="bg1"/>
                </a:solidFill>
              </a:rPr>
              <a:t>What can be achieved through research initiatives? </a:t>
            </a:r>
          </a:p>
        </p:txBody>
      </p:sp>
      <p:sp>
        <p:nvSpPr>
          <p:cNvPr id="11" name="TextBox 10"/>
          <p:cNvSpPr txBox="1"/>
          <p:nvPr/>
        </p:nvSpPr>
        <p:spPr>
          <a:xfrm>
            <a:off x="381000" y="1143000"/>
            <a:ext cx="8305800" cy="3785652"/>
          </a:xfrm>
          <a:prstGeom prst="rect">
            <a:avLst/>
          </a:prstGeom>
          <a:noFill/>
        </p:spPr>
        <p:txBody>
          <a:bodyPr wrap="square" rtlCol="0">
            <a:spAutoFit/>
          </a:bodyPr>
          <a:lstStyle/>
          <a:p>
            <a:pPr marL="228600" indent="-228600" algn="just">
              <a:buFont typeface="Wingdings" pitchFamily="2" charset="2"/>
              <a:buChar char="Ø"/>
            </a:pPr>
            <a:r>
              <a:rPr lang="en-US" sz="2000" b="1" dirty="0" smtClean="0">
                <a:latin typeface="Times New Roman" pitchFamily="18" charset="0"/>
                <a:cs typeface="Times New Roman" pitchFamily="18" charset="0"/>
              </a:rPr>
              <a:t>Series of cultivated species having wider and representative genetic base providing seed security for future plantations through out its range of occurrence under state control.</a:t>
            </a:r>
          </a:p>
          <a:p>
            <a:pPr marL="228600" indent="-228600" algn="just">
              <a:buFont typeface="Wingdings" pitchFamily="2" charset="2"/>
              <a:buChar char="Ø"/>
            </a:pPr>
            <a:endParaRPr lang="en-US" sz="2000" b="1" dirty="0" smtClean="0">
              <a:latin typeface="Times New Roman" pitchFamily="18" charset="0"/>
              <a:cs typeface="Times New Roman" pitchFamily="18" charset="0"/>
            </a:endParaRPr>
          </a:p>
          <a:p>
            <a:pPr marL="228600" indent="-228600" algn="just">
              <a:buFont typeface="Wingdings" pitchFamily="2" charset="2"/>
              <a:buChar char="Ø"/>
            </a:pPr>
            <a:r>
              <a:rPr lang="en-US" sz="2000" b="1" dirty="0" smtClean="0">
                <a:latin typeface="Times New Roman" pitchFamily="18" charset="0"/>
                <a:cs typeface="Times New Roman" pitchFamily="18" charset="0"/>
              </a:rPr>
              <a:t>Motivating few if not all, private growers to establish preservation plots with R&amp;D support from research institutes and advocating sustainable harvest.</a:t>
            </a:r>
          </a:p>
          <a:p>
            <a:pPr marL="228600" indent="-228600" algn="just"/>
            <a:endParaRPr lang="en-US" sz="2000" b="1" dirty="0" smtClean="0">
              <a:latin typeface="Times New Roman" pitchFamily="18" charset="0"/>
              <a:cs typeface="Times New Roman" pitchFamily="18" charset="0"/>
            </a:endParaRPr>
          </a:p>
          <a:p>
            <a:pPr marL="228600" indent="-228600" algn="just">
              <a:buFont typeface="Wingdings" pitchFamily="2" charset="2"/>
              <a:buChar char="Ø"/>
            </a:pPr>
            <a:r>
              <a:rPr lang="en-US" sz="2000" b="1" dirty="0" smtClean="0">
                <a:latin typeface="Times New Roman" pitchFamily="18" charset="0"/>
                <a:cs typeface="Times New Roman" pitchFamily="18" charset="0"/>
              </a:rPr>
              <a:t>Artificial inducements to avoid indiscriminate harvest of non-agar producing individuals.</a:t>
            </a:r>
          </a:p>
          <a:p>
            <a:pPr marL="228600" indent="-228600" algn="just"/>
            <a:endParaRPr lang="en-US" sz="2000" b="1" dirty="0" smtClean="0">
              <a:latin typeface="Times New Roman" pitchFamily="18" charset="0"/>
              <a:cs typeface="Times New Roman" pitchFamily="18" charset="0"/>
            </a:endParaRPr>
          </a:p>
          <a:p>
            <a:pPr marL="228600" indent="-228600" algn="just">
              <a:buFont typeface="Wingdings" pitchFamily="2" charset="2"/>
              <a:buChar char="Ø"/>
            </a:pPr>
            <a:r>
              <a:rPr lang="en-US" sz="2000" b="1" dirty="0" smtClean="0">
                <a:latin typeface="Times New Roman" pitchFamily="18" charset="0"/>
                <a:cs typeface="Times New Roman" pitchFamily="18" charset="0"/>
              </a:rPr>
              <a:t>Promoting research collaboration amongst all agar producing countries.</a:t>
            </a:r>
            <a:endParaRPr lang="en-US" sz="2000" b="1"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3"/>
          <a:srcRect t="13940"/>
          <a:stretch>
            <a:fillRect/>
          </a:stretch>
        </p:blipFill>
        <p:spPr bwMode="auto">
          <a:xfrm>
            <a:off x="177800" y="6078538"/>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4"/>
          <a:srcRect/>
          <a:stretch>
            <a:fillRect/>
          </a:stretch>
        </p:blipFill>
        <p:spPr bwMode="auto">
          <a:xfrm>
            <a:off x="8305800" y="6076950"/>
            <a:ext cx="650875" cy="604838"/>
          </a:xfrm>
          <a:prstGeom prst="rect">
            <a:avLst/>
          </a:prstGeom>
          <a:noFill/>
          <a:ln w="9525">
            <a:noFill/>
            <a:miter lim="800000"/>
            <a:headEnd/>
            <a:tailEnd/>
          </a:ln>
        </p:spPr>
      </p:pic>
      <p:sp>
        <p:nvSpPr>
          <p:cNvPr id="9" name="TextBox 8"/>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sp>
        <p:nvSpPr>
          <p:cNvPr id="10" name="Rectangle 9"/>
          <p:cNvSpPr/>
          <p:nvPr/>
        </p:nvSpPr>
        <p:spPr>
          <a:xfrm>
            <a:off x="1371600" y="1905000"/>
            <a:ext cx="6400800" cy="1938992"/>
          </a:xfrm>
          <a:prstGeom prst="rect">
            <a:avLst/>
          </a:prstGeom>
        </p:spPr>
        <p:txBody>
          <a:bodyPr wrap="square">
            <a:spAutoFit/>
          </a:bodyPr>
          <a:lstStyle/>
          <a:p>
            <a:pPr algn="ctr" eaLnBrk="0" hangingPunct="0"/>
            <a:r>
              <a:rPr lang="en-US" sz="4000" b="1" dirty="0" smtClean="0">
                <a:solidFill>
                  <a:srgbClr val="C00000"/>
                </a:solidFill>
                <a:latin typeface="Times New Roman" pitchFamily="18" charset="0"/>
                <a:cs typeface="Times New Roman" pitchFamily="18" charset="0"/>
              </a:rPr>
              <a:t>Artificial Treatment </a:t>
            </a:r>
          </a:p>
          <a:p>
            <a:pPr algn="ctr" eaLnBrk="0" hangingPunct="0"/>
            <a:r>
              <a:rPr lang="en-US" sz="4000" b="1" dirty="0" smtClean="0">
                <a:solidFill>
                  <a:srgbClr val="C00000"/>
                </a:solidFill>
                <a:latin typeface="Times New Roman" pitchFamily="18" charset="0"/>
                <a:cs typeface="Times New Roman" pitchFamily="18" charset="0"/>
              </a:rPr>
              <a:t>for  </a:t>
            </a:r>
          </a:p>
          <a:p>
            <a:pPr algn="ctr" eaLnBrk="0" hangingPunct="0"/>
            <a:r>
              <a:rPr lang="en-US" sz="4000" b="1" dirty="0" err="1" smtClean="0">
                <a:solidFill>
                  <a:srgbClr val="C00000"/>
                </a:solidFill>
                <a:latin typeface="Times New Roman" pitchFamily="18" charset="0"/>
                <a:cs typeface="Times New Roman" pitchFamily="18" charset="0"/>
              </a:rPr>
              <a:t>Agarwood</a:t>
            </a:r>
            <a:r>
              <a:rPr lang="en-US" sz="4000" b="1" dirty="0" smtClean="0">
                <a:solidFill>
                  <a:srgbClr val="C00000"/>
                </a:solidFill>
                <a:latin typeface="Times New Roman" pitchFamily="18" charset="0"/>
                <a:cs typeface="Times New Roman" pitchFamily="18" charset="0"/>
              </a:rPr>
              <a:t>  Formation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763000" cy="5410200"/>
          </a:xfrm>
        </p:spPr>
        <p:txBody>
          <a:bodyPr>
            <a:noAutofit/>
          </a:bodyPr>
          <a:lstStyle/>
          <a:p>
            <a:pPr marL="228600" indent="-228600" algn="just"/>
            <a:endParaRPr lang="en-US" sz="1800" b="1" dirty="0" smtClean="0">
              <a:solidFill>
                <a:schemeClr val="tx1"/>
              </a:solidFill>
              <a:latin typeface="Times New Roman" pitchFamily="18" charset="0"/>
              <a:cs typeface="Times New Roman" pitchFamily="18" charset="0"/>
            </a:endParaRPr>
          </a:p>
          <a:p>
            <a:pPr marL="228600" indent="-228600" algn="just">
              <a:buFont typeface="Wingdings" pitchFamily="2" charset="2"/>
              <a:buChar char="v"/>
            </a:pPr>
            <a:r>
              <a:rPr lang="en-US" sz="1800" b="1" i="1" dirty="0" err="1" smtClean="0">
                <a:solidFill>
                  <a:schemeClr val="tx1"/>
                </a:solidFill>
                <a:latin typeface="Times New Roman" pitchFamily="18" charset="0"/>
                <a:cs typeface="Times New Roman" pitchFamily="18" charset="0"/>
              </a:rPr>
              <a:t>Aquilaria</a:t>
            </a:r>
            <a:r>
              <a:rPr lang="en-US" sz="1800" b="1" i="1" dirty="0" smtClean="0">
                <a:solidFill>
                  <a:schemeClr val="tx1"/>
                </a:solidFill>
                <a:latin typeface="Times New Roman" pitchFamily="18" charset="0"/>
                <a:cs typeface="Times New Roman" pitchFamily="18" charset="0"/>
              </a:rPr>
              <a:t> </a:t>
            </a:r>
            <a:r>
              <a:rPr lang="en-US" sz="1800" b="1" i="1" dirty="0" err="1" smtClean="0">
                <a:solidFill>
                  <a:schemeClr val="tx1"/>
                </a:solidFill>
                <a:latin typeface="Times New Roman" pitchFamily="18" charset="0"/>
                <a:cs typeface="Times New Roman" pitchFamily="18" charset="0"/>
              </a:rPr>
              <a:t>malaccensis</a:t>
            </a:r>
            <a:r>
              <a:rPr lang="en-US" sz="1800" b="1" dirty="0" smtClean="0">
                <a:solidFill>
                  <a:schemeClr val="tx1"/>
                </a:solidFill>
                <a:latin typeface="Times New Roman" pitchFamily="18" charset="0"/>
                <a:cs typeface="Times New Roman" pitchFamily="18" charset="0"/>
              </a:rPr>
              <a:t>, also known as </a:t>
            </a:r>
            <a:r>
              <a:rPr lang="en-US" sz="1800" b="1" dirty="0" err="1" smtClean="0">
                <a:solidFill>
                  <a:schemeClr val="tx1"/>
                </a:solidFill>
                <a:latin typeface="Times New Roman" pitchFamily="18" charset="0"/>
                <a:cs typeface="Times New Roman" pitchFamily="18" charset="0"/>
              </a:rPr>
              <a:t>Agallochum</a:t>
            </a:r>
            <a:r>
              <a:rPr lang="en-US" sz="1800" b="1" dirty="0" smtClean="0">
                <a:solidFill>
                  <a:schemeClr val="tx1"/>
                </a:solidFill>
                <a:latin typeface="Times New Roman" pitchFamily="18" charset="0"/>
                <a:cs typeface="Times New Roman" pitchFamily="18" charset="0"/>
              </a:rPr>
              <a:t> (trade name), belongs to the </a:t>
            </a:r>
            <a:r>
              <a:rPr lang="en-US" sz="1800" b="1" dirty="0" err="1" smtClean="0">
                <a:solidFill>
                  <a:schemeClr val="tx1"/>
                </a:solidFill>
                <a:latin typeface="Times New Roman" pitchFamily="18" charset="0"/>
                <a:cs typeface="Times New Roman" pitchFamily="18" charset="0"/>
              </a:rPr>
              <a:t>Thymelaeaceae</a:t>
            </a:r>
            <a:r>
              <a:rPr lang="en-US" sz="1800" b="1" dirty="0" smtClean="0">
                <a:solidFill>
                  <a:schemeClr val="tx1"/>
                </a:solidFill>
                <a:latin typeface="Times New Roman" pitchFamily="18" charset="0"/>
                <a:cs typeface="Times New Roman" pitchFamily="18" charset="0"/>
              </a:rPr>
              <a:t> family. It occurs in North-eastern India through Myanmar to Peninsular Malaysia, Sumatra, Bangkok, Borneo and the Philippines</a:t>
            </a:r>
            <a:r>
              <a:rPr lang="en-US" sz="1800" dirty="0" smtClean="0">
                <a:latin typeface="Times New Roman" pitchFamily="18" charset="0"/>
                <a:cs typeface="Times New Roman" pitchFamily="18" charset="0"/>
              </a:rPr>
              <a:t>. </a:t>
            </a:r>
            <a:endParaRPr lang="en-US" sz="1800" b="1" dirty="0" smtClean="0">
              <a:solidFill>
                <a:schemeClr val="tx1"/>
              </a:solidFill>
              <a:latin typeface="Times New Roman" pitchFamily="18" charset="0"/>
              <a:cs typeface="Times New Roman" pitchFamily="18" charset="0"/>
            </a:endParaRPr>
          </a:p>
          <a:p>
            <a:pPr marL="228600" indent="-228600" algn="just">
              <a:buFont typeface="Wingdings" pitchFamily="2" charset="2"/>
              <a:buChar char="v"/>
            </a:pPr>
            <a:r>
              <a:rPr lang="en-US" sz="1800" b="1" dirty="0" smtClean="0">
                <a:solidFill>
                  <a:schemeClr val="accent1"/>
                </a:solidFill>
                <a:latin typeface="Times New Roman" pitchFamily="18" charset="0"/>
                <a:cs typeface="Times New Roman" pitchFamily="18" charset="0"/>
              </a:rPr>
              <a:t>The people of North-East India in general and Assam in particular had the knowledge of </a:t>
            </a:r>
            <a:r>
              <a:rPr lang="en-US" sz="1800" b="1" dirty="0" err="1" smtClean="0">
                <a:solidFill>
                  <a:schemeClr val="accent1"/>
                </a:solidFill>
                <a:latin typeface="Times New Roman" pitchFamily="18" charset="0"/>
                <a:cs typeface="Times New Roman" pitchFamily="18" charset="0"/>
              </a:rPr>
              <a:t>agarwood</a:t>
            </a:r>
            <a:r>
              <a:rPr lang="en-US" sz="1800" b="1" dirty="0" smtClean="0">
                <a:solidFill>
                  <a:schemeClr val="accent1"/>
                </a:solidFill>
                <a:latin typeface="Times New Roman" pitchFamily="18" charset="0"/>
                <a:cs typeface="Times New Roman" pitchFamily="18" charset="0"/>
              </a:rPr>
              <a:t> , locally known as “</a:t>
            </a:r>
            <a:r>
              <a:rPr lang="en-US" sz="1800" b="1" i="1" dirty="0" err="1" smtClean="0">
                <a:solidFill>
                  <a:schemeClr val="accent1"/>
                </a:solidFill>
                <a:latin typeface="Times New Roman" pitchFamily="18" charset="0"/>
                <a:cs typeface="Times New Roman" pitchFamily="18" charset="0"/>
              </a:rPr>
              <a:t>Agaru</a:t>
            </a:r>
            <a:r>
              <a:rPr lang="en-US" sz="1800" b="1" dirty="0" smtClean="0">
                <a:solidFill>
                  <a:schemeClr val="accent1"/>
                </a:solidFill>
                <a:latin typeface="Times New Roman" pitchFamily="18" charset="0"/>
                <a:cs typeface="Times New Roman" pitchFamily="18" charset="0"/>
              </a:rPr>
              <a:t>” or “</a:t>
            </a:r>
            <a:r>
              <a:rPr lang="en-US" sz="1800" b="1" i="1" dirty="0" err="1" smtClean="0">
                <a:solidFill>
                  <a:schemeClr val="accent1"/>
                </a:solidFill>
                <a:latin typeface="Times New Roman" pitchFamily="18" charset="0"/>
                <a:cs typeface="Times New Roman" pitchFamily="18" charset="0"/>
              </a:rPr>
              <a:t>Sanchi</a:t>
            </a:r>
            <a:r>
              <a:rPr lang="en-US" sz="1800" b="1" dirty="0" smtClean="0">
                <a:solidFill>
                  <a:schemeClr val="accent1"/>
                </a:solidFill>
                <a:latin typeface="Times New Roman" pitchFamily="18" charset="0"/>
                <a:cs typeface="Times New Roman" pitchFamily="18" charset="0"/>
              </a:rPr>
              <a:t>” since ancient times.</a:t>
            </a:r>
          </a:p>
          <a:p>
            <a:pPr marL="228600" indent="-228600" algn="just">
              <a:buFont typeface="Wingdings" pitchFamily="2" charset="2"/>
              <a:buChar char="v"/>
            </a:pPr>
            <a:r>
              <a:rPr lang="en-US" sz="1800" b="1" dirty="0" smtClean="0">
                <a:solidFill>
                  <a:schemeClr val="tx1"/>
                </a:solidFill>
                <a:latin typeface="Times New Roman" pitchFamily="18" charset="0"/>
                <a:cs typeface="Times New Roman" pitchFamily="18" charset="0"/>
              </a:rPr>
              <a:t>Pleasant aroma and costly medicinal values have been the cause of attraction of people since time immemorial.</a:t>
            </a:r>
          </a:p>
          <a:p>
            <a:pPr marL="228600" indent="-228600" algn="just">
              <a:buFont typeface="Wingdings" pitchFamily="2" charset="2"/>
              <a:buChar char="v"/>
            </a:pPr>
            <a:r>
              <a:rPr lang="en-US" sz="1800" b="1" dirty="0" smtClean="0">
                <a:solidFill>
                  <a:schemeClr val="accent1"/>
                </a:solidFill>
                <a:latin typeface="Times New Roman" pitchFamily="18" charset="0"/>
                <a:cs typeface="Times New Roman" pitchFamily="18" charset="0"/>
              </a:rPr>
              <a:t>Religious books or ‘</a:t>
            </a:r>
            <a:r>
              <a:rPr lang="en-US" sz="1800" b="1" dirty="0" err="1" smtClean="0">
                <a:solidFill>
                  <a:schemeClr val="accent1"/>
                </a:solidFill>
                <a:latin typeface="Times New Roman" pitchFamily="18" charset="0"/>
                <a:cs typeface="Times New Roman" pitchFamily="18" charset="0"/>
              </a:rPr>
              <a:t>puthis</a:t>
            </a:r>
            <a:r>
              <a:rPr lang="en-US" sz="1800" b="1" dirty="0" smtClean="0">
                <a:solidFill>
                  <a:schemeClr val="accent1"/>
                </a:solidFill>
                <a:latin typeface="Times New Roman" pitchFamily="18" charset="0"/>
                <a:cs typeface="Times New Roman" pitchFamily="18" charset="0"/>
              </a:rPr>
              <a:t>’ written on the specially treated bark glorified its position in the society and people started its plantation in the rear yards of their homes and within the campus of </a:t>
            </a:r>
            <a:r>
              <a:rPr lang="en-US" sz="1800" b="1" dirty="0" err="1" smtClean="0">
                <a:solidFill>
                  <a:schemeClr val="accent1"/>
                </a:solidFill>
                <a:latin typeface="Times New Roman" pitchFamily="18" charset="0"/>
                <a:cs typeface="Times New Roman" pitchFamily="18" charset="0"/>
              </a:rPr>
              <a:t>Thans</a:t>
            </a:r>
            <a:r>
              <a:rPr lang="en-US" sz="1800" b="1" dirty="0" smtClean="0">
                <a:solidFill>
                  <a:schemeClr val="accent1"/>
                </a:solidFill>
                <a:latin typeface="Times New Roman" pitchFamily="18" charset="0"/>
                <a:cs typeface="Times New Roman" pitchFamily="18" charset="0"/>
              </a:rPr>
              <a:t> and </a:t>
            </a:r>
            <a:r>
              <a:rPr lang="en-US" sz="1800" b="1" dirty="0" err="1" smtClean="0">
                <a:solidFill>
                  <a:schemeClr val="accent1"/>
                </a:solidFill>
                <a:latin typeface="Times New Roman" pitchFamily="18" charset="0"/>
                <a:cs typeface="Times New Roman" pitchFamily="18" charset="0"/>
              </a:rPr>
              <a:t>Satras</a:t>
            </a:r>
            <a:r>
              <a:rPr lang="en-US" sz="1800" b="1" dirty="0" smtClean="0">
                <a:solidFill>
                  <a:schemeClr val="accent1"/>
                </a:solidFill>
                <a:latin typeface="Times New Roman" pitchFamily="18" charset="0"/>
                <a:cs typeface="Times New Roman" pitchFamily="18" charset="0"/>
              </a:rPr>
              <a:t>.</a:t>
            </a:r>
          </a:p>
          <a:p>
            <a:pPr marL="228600" indent="-228600" algn="just">
              <a:buFont typeface="Wingdings" pitchFamily="2" charset="2"/>
              <a:buChar char="v"/>
            </a:pPr>
            <a:r>
              <a:rPr lang="en-US" sz="1800" b="1" dirty="0" smtClean="0">
                <a:solidFill>
                  <a:schemeClr val="tx1"/>
                </a:solidFill>
                <a:latin typeface="Times New Roman" pitchFamily="18" charset="0"/>
                <a:cs typeface="Times New Roman" pitchFamily="18" charset="0"/>
              </a:rPr>
              <a:t>In far East Asian countries, charring of agar-candle is an indispensable part of worshiping a deity.</a:t>
            </a:r>
          </a:p>
          <a:p>
            <a:pPr marL="228600" indent="-228600" algn="just">
              <a:buFont typeface="Wingdings" pitchFamily="2" charset="2"/>
              <a:buChar char="v"/>
            </a:pPr>
            <a:r>
              <a:rPr lang="en-US" sz="1800" b="1" dirty="0" smtClean="0">
                <a:solidFill>
                  <a:schemeClr val="accent1"/>
                </a:solidFill>
                <a:latin typeface="Times New Roman" pitchFamily="18" charset="0"/>
                <a:cs typeface="Times New Roman" pitchFamily="18" charset="0"/>
              </a:rPr>
              <a:t>Kings, </a:t>
            </a:r>
            <a:r>
              <a:rPr lang="en-US" sz="1800" b="1" dirty="0" err="1" smtClean="0">
                <a:solidFill>
                  <a:schemeClr val="accent1"/>
                </a:solidFill>
                <a:latin typeface="Times New Roman" pitchFamily="18" charset="0"/>
                <a:cs typeface="Times New Roman" pitchFamily="18" charset="0"/>
              </a:rPr>
              <a:t>Nawabs</a:t>
            </a:r>
            <a:r>
              <a:rPr lang="en-US" sz="1800" b="1" dirty="0" smtClean="0">
                <a:solidFill>
                  <a:schemeClr val="accent1"/>
                </a:solidFill>
                <a:latin typeface="Times New Roman" pitchFamily="18" charset="0"/>
                <a:cs typeface="Times New Roman" pitchFamily="18" charset="0"/>
              </a:rPr>
              <a:t> and the people in the higher echelon in the society bought and used the fungal infected chips and oil of agar as perfumery items and trading thereof has developed into a lucrative business from those days.</a:t>
            </a:r>
          </a:p>
          <a:p>
            <a:pPr marL="228600" indent="-228600" algn="just">
              <a:buFont typeface="Wingdings" pitchFamily="2" charset="2"/>
              <a:buChar char="v"/>
            </a:pPr>
            <a:r>
              <a:rPr lang="en-US" sz="1800" b="1" dirty="0" smtClean="0">
                <a:solidFill>
                  <a:schemeClr val="tx1"/>
                </a:solidFill>
                <a:latin typeface="Times New Roman" pitchFamily="18" charset="0"/>
                <a:cs typeface="Times New Roman" pitchFamily="18" charset="0"/>
              </a:rPr>
              <a:t>After the independence, people of various parts of Assam broached up this business and </a:t>
            </a:r>
            <a:r>
              <a:rPr lang="en-US" sz="1800" b="1" dirty="0" err="1" smtClean="0">
                <a:solidFill>
                  <a:schemeClr val="tx1"/>
                </a:solidFill>
                <a:latin typeface="Times New Roman" pitchFamily="18" charset="0"/>
                <a:cs typeface="Times New Roman" pitchFamily="18" charset="0"/>
              </a:rPr>
              <a:t>Hojai</a:t>
            </a:r>
            <a:r>
              <a:rPr lang="en-US" sz="1800" b="1" dirty="0" smtClean="0">
                <a:solidFill>
                  <a:schemeClr val="tx1"/>
                </a:solidFill>
                <a:latin typeface="Times New Roman" pitchFamily="18" charset="0"/>
                <a:cs typeface="Times New Roman" pitchFamily="18" charset="0"/>
              </a:rPr>
              <a:t> a tiny and </a:t>
            </a:r>
            <a:r>
              <a:rPr lang="en-US" sz="1800" b="1" dirty="0" err="1" smtClean="0">
                <a:solidFill>
                  <a:schemeClr val="tx1"/>
                </a:solidFill>
                <a:latin typeface="Times New Roman" pitchFamily="18" charset="0"/>
                <a:cs typeface="Times New Roman" pitchFamily="18" charset="0"/>
              </a:rPr>
              <a:t>cosy</a:t>
            </a:r>
            <a:r>
              <a:rPr lang="en-US" sz="1800" b="1" dirty="0" smtClean="0">
                <a:solidFill>
                  <a:schemeClr val="tx1"/>
                </a:solidFill>
                <a:latin typeface="Times New Roman" pitchFamily="18" charset="0"/>
                <a:cs typeface="Times New Roman" pitchFamily="18" charset="0"/>
              </a:rPr>
              <a:t> town of </a:t>
            </a:r>
            <a:r>
              <a:rPr lang="en-US" sz="1800" b="1" dirty="0" err="1" smtClean="0">
                <a:solidFill>
                  <a:schemeClr val="tx1"/>
                </a:solidFill>
                <a:latin typeface="Times New Roman" pitchFamily="18" charset="0"/>
                <a:cs typeface="Times New Roman" pitchFamily="18" charset="0"/>
              </a:rPr>
              <a:t>Nagaon</a:t>
            </a:r>
            <a:r>
              <a:rPr lang="en-US" sz="1800" b="1" dirty="0" smtClean="0">
                <a:solidFill>
                  <a:schemeClr val="tx1"/>
                </a:solidFill>
                <a:latin typeface="Times New Roman" pitchFamily="18" charset="0"/>
                <a:cs typeface="Times New Roman" pitchFamily="18" charset="0"/>
              </a:rPr>
              <a:t> district grew into a nerve center of this trade and commerce including </a:t>
            </a:r>
            <a:r>
              <a:rPr lang="en-US" sz="1800" b="1" dirty="0" err="1" smtClean="0">
                <a:solidFill>
                  <a:schemeClr val="tx1"/>
                </a:solidFill>
                <a:latin typeface="Times New Roman" pitchFamily="18" charset="0"/>
                <a:cs typeface="Times New Roman" pitchFamily="18" charset="0"/>
              </a:rPr>
              <a:t>Naharani</a:t>
            </a:r>
            <a:r>
              <a:rPr lang="en-US" sz="1800" b="1" dirty="0" smtClean="0">
                <a:solidFill>
                  <a:schemeClr val="tx1"/>
                </a:solidFill>
                <a:latin typeface="Times New Roman" pitchFamily="18" charset="0"/>
                <a:cs typeface="Times New Roman" pitchFamily="18" charset="0"/>
              </a:rPr>
              <a:t> and </a:t>
            </a:r>
            <a:r>
              <a:rPr lang="en-US" sz="1800" b="1" dirty="0" err="1" smtClean="0">
                <a:solidFill>
                  <a:schemeClr val="tx1"/>
                </a:solidFill>
                <a:latin typeface="Times New Roman" pitchFamily="18" charset="0"/>
                <a:cs typeface="Times New Roman" pitchFamily="18" charset="0"/>
              </a:rPr>
              <a:t>Namti</a:t>
            </a:r>
            <a:r>
              <a:rPr lang="en-US" sz="1800" b="1" dirty="0" smtClean="0">
                <a:solidFill>
                  <a:schemeClr val="tx1"/>
                </a:solidFill>
                <a:latin typeface="Times New Roman" pitchFamily="18" charset="0"/>
                <a:cs typeface="Times New Roman" pitchFamily="18" charset="0"/>
              </a:rPr>
              <a:t> in Upper Assam.</a:t>
            </a:r>
          </a:p>
          <a:p>
            <a:pPr marL="228600" indent="-228600" algn="just">
              <a:buFont typeface="Wingdings" pitchFamily="2" charset="2"/>
              <a:buChar char="v"/>
            </a:pPr>
            <a:endParaRPr lang="en-US" sz="1800" b="1" dirty="0" smtClean="0">
              <a:solidFill>
                <a:schemeClr val="tx1"/>
              </a:solidFill>
              <a:latin typeface="Times New Roman" pitchFamily="18" charset="0"/>
              <a:cs typeface="Times New Roman" pitchFamily="18" charset="0"/>
            </a:endParaRPr>
          </a:p>
        </p:txBody>
      </p:sp>
      <p:sp>
        <p:nvSpPr>
          <p:cNvPr id="5" name="TextBox 4"/>
          <p:cNvSpPr txBox="1"/>
          <p:nvPr/>
        </p:nvSpPr>
        <p:spPr>
          <a:xfrm>
            <a:off x="0" y="1"/>
            <a:ext cx="9144000" cy="584775"/>
          </a:xfrm>
          <a:prstGeom prst="rect">
            <a:avLst/>
          </a:prstGeom>
          <a:solidFill>
            <a:srgbClr val="C00000"/>
          </a:solidFill>
        </p:spPr>
        <p:txBody>
          <a:bodyPr wrap="square" rtlCol="0">
            <a:spAutoFit/>
          </a:bodyPr>
          <a:lstStyle/>
          <a:p>
            <a:pPr algn="ctr"/>
            <a:r>
              <a:rPr lang="en-US" sz="3200" b="1" dirty="0" smtClean="0">
                <a:solidFill>
                  <a:schemeClr val="bg1"/>
                </a:solidFill>
              </a:rPr>
              <a:t>Introduction</a:t>
            </a:r>
            <a:endParaRPr lang="en-US" sz="3200" b="1" dirty="0">
              <a:solidFill>
                <a:schemeClr val="bg1"/>
              </a:solidFill>
            </a:endParaRPr>
          </a:p>
        </p:txBody>
      </p:sp>
      <p:sp>
        <p:nvSpPr>
          <p:cNvPr id="6" name="Rectangle 5"/>
          <p:cNvSpPr/>
          <p:nvPr/>
        </p:nvSpPr>
        <p:spPr>
          <a:xfrm>
            <a:off x="15240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cstate="print"/>
          <a:srcRect t="13940"/>
          <a:stretch>
            <a:fillRect/>
          </a:stretch>
        </p:blipFill>
        <p:spPr bwMode="auto">
          <a:xfrm>
            <a:off x="228601" y="6096000"/>
            <a:ext cx="762000" cy="581725"/>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305800" y="6076950"/>
            <a:ext cx="650875" cy="604838"/>
          </a:xfrm>
          <a:prstGeom prst="rect">
            <a:avLst/>
          </a:prstGeom>
          <a:noFill/>
          <a:ln w="9525">
            <a:noFill/>
            <a:miter lim="800000"/>
            <a:headEnd/>
            <a:tailEnd/>
          </a:ln>
        </p:spPr>
      </p:pic>
      <p:sp>
        <p:nvSpPr>
          <p:cNvPr id="9" name="TextBox 8"/>
          <p:cNvSpPr txBox="1"/>
          <p:nvPr/>
        </p:nvSpPr>
        <p:spPr>
          <a:xfrm>
            <a:off x="1981200" y="6019800"/>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a:srcRect t="13940"/>
          <a:stretch>
            <a:fillRect/>
          </a:stretch>
        </p:blipFill>
        <p:spPr bwMode="auto">
          <a:xfrm>
            <a:off x="177800" y="6078538"/>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305800" y="6076950"/>
            <a:ext cx="650875" cy="604838"/>
          </a:xfrm>
          <a:prstGeom prst="rect">
            <a:avLst/>
          </a:prstGeom>
          <a:noFill/>
          <a:ln w="9525">
            <a:noFill/>
            <a:miter lim="800000"/>
            <a:headEnd/>
            <a:tailEnd/>
          </a:ln>
        </p:spPr>
      </p:pic>
      <p:sp>
        <p:nvSpPr>
          <p:cNvPr id="9" name="TextBox 8"/>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sp>
        <p:nvSpPr>
          <p:cNvPr id="10" name="Rectangle 9"/>
          <p:cNvSpPr/>
          <p:nvPr/>
        </p:nvSpPr>
        <p:spPr>
          <a:xfrm>
            <a:off x="381000" y="152400"/>
            <a:ext cx="5631160" cy="5539978"/>
          </a:xfrm>
          <a:prstGeom prst="rect">
            <a:avLst/>
          </a:prstGeom>
        </p:spPr>
        <p:txBody>
          <a:bodyPr wrap="square">
            <a:spAutoFit/>
          </a:bodyPr>
          <a:lstStyle/>
          <a:p>
            <a:pPr algn="just" eaLnBrk="0" hangingPunct="0">
              <a:buFont typeface="Wingdings" pitchFamily="2" charset="2"/>
              <a:buChar char="Ø"/>
            </a:pPr>
            <a:endParaRPr lang="en-US" b="1" u="sng" dirty="0" smtClean="0"/>
          </a:p>
          <a:p>
            <a:pPr algn="just" eaLnBrk="0" hangingPunct="0">
              <a:buFont typeface="Wingdings" pitchFamily="2" charset="2"/>
              <a:buChar char="Ø"/>
            </a:pPr>
            <a:r>
              <a:rPr lang="en-US" sz="2000" b="1" dirty="0" smtClean="0">
                <a:latin typeface="Times New Roman" pitchFamily="18" charset="0"/>
                <a:cs typeface="Times New Roman" pitchFamily="18" charset="0"/>
              </a:rPr>
              <a:t>Open wounding with the help of </a:t>
            </a:r>
            <a:r>
              <a:rPr lang="en-US" sz="2000" b="1" i="1" dirty="0" smtClean="0">
                <a:latin typeface="Times New Roman" pitchFamily="18" charset="0"/>
                <a:cs typeface="Times New Roman" pitchFamily="18" charset="0"/>
              </a:rPr>
              <a:t>Dao</a:t>
            </a:r>
            <a:r>
              <a:rPr lang="en-US" sz="2000" b="1" dirty="0" smtClean="0">
                <a:latin typeface="Times New Roman" pitchFamily="18" charset="0"/>
                <a:cs typeface="Times New Roman" pitchFamily="18" charset="0"/>
              </a:rPr>
              <a:t> (Knife) on the tree trunk of agar tree can induce agarwood formation.</a:t>
            </a:r>
          </a:p>
          <a:p>
            <a:pPr algn="just" eaLnBrk="0" hangingPunct="0">
              <a:buFont typeface="Wingdings" pitchFamily="2" charset="2"/>
              <a:buChar char="Ø"/>
            </a:pPr>
            <a:endParaRPr lang="en-US" sz="2000" b="1" dirty="0" smtClean="0">
              <a:latin typeface="Times New Roman" pitchFamily="18" charset="0"/>
              <a:cs typeface="Times New Roman" pitchFamily="18" charset="0"/>
            </a:endParaRPr>
          </a:p>
          <a:p>
            <a:pPr algn="just" eaLnBrk="0" hangingPunct="0">
              <a:buFont typeface="Wingdings" pitchFamily="2" charset="2"/>
              <a:buChar char="Ø"/>
            </a:pPr>
            <a:r>
              <a:rPr lang="en-US" sz="2000" b="1" dirty="0" smtClean="0">
                <a:latin typeface="Times New Roman" pitchFamily="18" charset="0"/>
                <a:cs typeface="Times New Roman" pitchFamily="18" charset="0"/>
              </a:rPr>
              <a:t>These  injuries provides ready-made infection sites, and also put the tree to undergo a stress condition, which  helps in spreading of infection.</a:t>
            </a:r>
          </a:p>
          <a:p>
            <a:pPr algn="just" eaLnBrk="0" hangingPunct="0">
              <a:buFont typeface="Wingdings" pitchFamily="2" charset="2"/>
              <a:buChar char="Ø"/>
            </a:pPr>
            <a:endParaRPr lang="en-US" sz="2000" b="1" dirty="0" smtClean="0">
              <a:latin typeface="Times New Roman" pitchFamily="18" charset="0"/>
              <a:cs typeface="Times New Roman" pitchFamily="18" charset="0"/>
            </a:endParaRPr>
          </a:p>
          <a:p>
            <a:pPr algn="just" eaLnBrk="0" hangingPunct="0">
              <a:buFont typeface="Wingdings" pitchFamily="2" charset="2"/>
              <a:buChar char="Ø"/>
            </a:pPr>
            <a:r>
              <a:rPr lang="en-US" sz="2000" b="1" dirty="0" smtClean="0">
                <a:latin typeface="Times New Roman" pitchFamily="18" charset="0"/>
                <a:cs typeface="Times New Roman" pitchFamily="18" charset="0"/>
              </a:rPr>
              <a:t>Besides, artificial inoculation technique is found to be effective and reliable method for enhancement of agar formation.</a:t>
            </a:r>
          </a:p>
          <a:p>
            <a:pPr algn="just" eaLnBrk="0" hangingPunct="0">
              <a:buFont typeface="Wingdings" pitchFamily="2" charset="2"/>
              <a:buChar char="Ø"/>
            </a:pPr>
            <a:endParaRPr lang="en-US" sz="2000" b="1" dirty="0" smtClean="0">
              <a:latin typeface="Times New Roman" pitchFamily="18" charset="0"/>
              <a:cs typeface="Times New Roman" pitchFamily="18" charset="0"/>
            </a:endParaRPr>
          </a:p>
          <a:p>
            <a:pPr algn="just" eaLnBrk="0" hangingPunct="0">
              <a:buFont typeface="Wingdings" pitchFamily="2" charset="2"/>
              <a:buChar char="Ø"/>
            </a:pPr>
            <a:r>
              <a:rPr lang="en-US" sz="2000" b="1" dirty="0" smtClean="0">
                <a:latin typeface="Times New Roman" pitchFamily="18" charset="0"/>
                <a:cs typeface="Times New Roman" pitchFamily="18" charset="0"/>
              </a:rPr>
              <a:t>In this technique, inoculation of dominant fungi species isolated from infected agar tree are carried out in non-infected tree, where agarwood formation starts after 3 months.</a:t>
            </a:r>
            <a:endParaRPr lang="en-US" sz="2000" b="1" u="sng" dirty="0" smtClean="0">
              <a:latin typeface="Times New Roman" pitchFamily="18" charset="0"/>
              <a:cs typeface="Times New Roman" pitchFamily="18" charset="0"/>
            </a:endParaRPr>
          </a:p>
          <a:p>
            <a:pPr eaLnBrk="0" hangingPunct="0"/>
            <a:endParaRPr lang="en-US" sz="1600" b="1" u="sng" dirty="0"/>
          </a:p>
        </p:txBody>
      </p:sp>
      <p:pic>
        <p:nvPicPr>
          <p:cNvPr id="11" name="Picture 4" descr="I:\personal use only\Miscellanious\office file\bg's photos\DSC05101 - Copy.JPG"/>
          <p:cNvPicPr>
            <a:picLocks noChangeAspect="1" noChangeArrowheads="1"/>
          </p:cNvPicPr>
          <p:nvPr/>
        </p:nvPicPr>
        <p:blipFill>
          <a:blip r:embed="rId4" cstate="print"/>
          <a:srcRect/>
          <a:stretch>
            <a:fillRect/>
          </a:stretch>
        </p:blipFill>
        <p:spPr bwMode="auto">
          <a:xfrm>
            <a:off x="7010400" y="152400"/>
            <a:ext cx="1600200" cy="3200400"/>
          </a:xfrm>
          <a:prstGeom prst="rect">
            <a:avLst/>
          </a:prstGeom>
          <a:noFill/>
          <a:ln w="9525">
            <a:noFill/>
            <a:miter lim="800000"/>
            <a:headEnd/>
            <a:tailEnd/>
          </a:ln>
        </p:spPr>
      </p:pic>
      <p:pic>
        <p:nvPicPr>
          <p:cNvPr id="12" name="Picture 5" descr="I:\personal use only\Miscellanious\office file\bg's photos\Photos (Salna, TEZ, SIB)\DSC02250.JPG"/>
          <p:cNvPicPr>
            <a:picLocks noChangeAspect="1" noChangeArrowheads="1"/>
          </p:cNvPicPr>
          <p:nvPr/>
        </p:nvPicPr>
        <p:blipFill>
          <a:blip r:embed="rId5" cstate="print">
            <a:lum bright="20000" contrast="33000"/>
          </a:blip>
          <a:srcRect/>
          <a:stretch>
            <a:fillRect/>
          </a:stretch>
        </p:blipFill>
        <p:spPr bwMode="auto">
          <a:xfrm>
            <a:off x="6629400" y="3505200"/>
            <a:ext cx="2362200" cy="23622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G:\DSC03667.JPG"/>
          <p:cNvPicPr>
            <a:picLocks noChangeAspect="1" noChangeArrowheads="1"/>
          </p:cNvPicPr>
          <p:nvPr/>
        </p:nvPicPr>
        <p:blipFill>
          <a:blip r:embed="rId2" cstate="print"/>
          <a:srcRect/>
          <a:stretch>
            <a:fillRect/>
          </a:stretch>
        </p:blipFill>
        <p:spPr bwMode="auto">
          <a:xfrm>
            <a:off x="6804248" y="1196752"/>
            <a:ext cx="1835224" cy="1390625"/>
          </a:xfrm>
          <a:prstGeom prst="rect">
            <a:avLst/>
          </a:prstGeom>
          <a:noFill/>
          <a:ln w="9525">
            <a:noFill/>
            <a:miter lim="800000"/>
            <a:headEnd/>
            <a:tailEnd/>
          </a:ln>
        </p:spPr>
      </p:pic>
      <p:pic>
        <p:nvPicPr>
          <p:cNvPr id="4" name="Picture 13" descr="G:\DSC03732.JPG"/>
          <p:cNvPicPr>
            <a:picLocks noChangeAspect="1" noChangeArrowheads="1"/>
          </p:cNvPicPr>
          <p:nvPr/>
        </p:nvPicPr>
        <p:blipFill>
          <a:blip r:embed="rId3" cstate="print"/>
          <a:srcRect/>
          <a:stretch>
            <a:fillRect/>
          </a:stretch>
        </p:blipFill>
        <p:spPr bwMode="auto">
          <a:xfrm>
            <a:off x="6851848" y="3068960"/>
            <a:ext cx="1752600" cy="1464940"/>
          </a:xfrm>
          <a:prstGeom prst="rect">
            <a:avLst/>
          </a:prstGeom>
          <a:noFill/>
          <a:ln w="9525">
            <a:noFill/>
            <a:miter lim="800000"/>
            <a:headEnd/>
            <a:tailEnd/>
          </a:ln>
        </p:spPr>
      </p:pic>
      <p:pic>
        <p:nvPicPr>
          <p:cNvPr id="5" name="Picture 14" descr="G:\DSC03669.JPG"/>
          <p:cNvPicPr>
            <a:picLocks noChangeAspect="1" noChangeArrowheads="1"/>
          </p:cNvPicPr>
          <p:nvPr/>
        </p:nvPicPr>
        <p:blipFill>
          <a:blip r:embed="rId4" cstate="print"/>
          <a:srcRect/>
          <a:stretch>
            <a:fillRect/>
          </a:stretch>
        </p:blipFill>
        <p:spPr bwMode="auto">
          <a:xfrm>
            <a:off x="6804248" y="4941168"/>
            <a:ext cx="1752600" cy="1440160"/>
          </a:xfrm>
          <a:prstGeom prst="rect">
            <a:avLst/>
          </a:prstGeom>
          <a:noFill/>
          <a:ln w="9525">
            <a:noFill/>
            <a:miter lim="800000"/>
            <a:headEnd/>
            <a:tailEnd/>
          </a:ln>
        </p:spPr>
      </p:pic>
      <p:pic>
        <p:nvPicPr>
          <p:cNvPr id="6" name="Picture 2" descr="G:\DSC03608.JPG"/>
          <p:cNvPicPr>
            <a:picLocks noChangeAspect="1" noChangeArrowheads="1"/>
          </p:cNvPicPr>
          <p:nvPr/>
        </p:nvPicPr>
        <p:blipFill>
          <a:blip r:embed="rId5" cstate="print"/>
          <a:srcRect/>
          <a:stretch>
            <a:fillRect/>
          </a:stretch>
        </p:blipFill>
        <p:spPr bwMode="auto">
          <a:xfrm>
            <a:off x="3563888" y="1124744"/>
            <a:ext cx="1828800" cy="1495400"/>
          </a:xfrm>
          <a:prstGeom prst="rect">
            <a:avLst/>
          </a:prstGeom>
          <a:noFill/>
          <a:ln w="9525">
            <a:noFill/>
            <a:miter lim="800000"/>
            <a:headEnd/>
            <a:tailEnd/>
          </a:ln>
        </p:spPr>
      </p:pic>
      <p:sp>
        <p:nvSpPr>
          <p:cNvPr id="7" name="AutoShape 25"/>
          <p:cNvSpPr>
            <a:spLocks noChangeArrowheads="1"/>
          </p:cNvSpPr>
          <p:nvPr/>
        </p:nvSpPr>
        <p:spPr bwMode="auto">
          <a:xfrm>
            <a:off x="5766792" y="3581400"/>
            <a:ext cx="533400" cy="48577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IN">
              <a:latin typeface="Calibri" pitchFamily="34" charset="0"/>
            </a:endParaRPr>
          </a:p>
        </p:txBody>
      </p:sp>
      <p:pic>
        <p:nvPicPr>
          <p:cNvPr id="8" name="Picture 7" descr="G:\DSC03617.JPG"/>
          <p:cNvPicPr>
            <a:picLocks noChangeAspect="1" noChangeArrowheads="1"/>
          </p:cNvPicPr>
          <p:nvPr/>
        </p:nvPicPr>
        <p:blipFill>
          <a:blip r:embed="rId6" cstate="print"/>
          <a:srcRect/>
          <a:stretch>
            <a:fillRect/>
          </a:stretch>
        </p:blipFill>
        <p:spPr bwMode="auto">
          <a:xfrm>
            <a:off x="3581400" y="3068960"/>
            <a:ext cx="1828800" cy="1431032"/>
          </a:xfrm>
          <a:prstGeom prst="rect">
            <a:avLst/>
          </a:prstGeom>
          <a:noFill/>
          <a:ln w="9525">
            <a:noFill/>
            <a:miter lim="800000"/>
            <a:headEnd/>
            <a:tailEnd/>
          </a:ln>
        </p:spPr>
      </p:pic>
      <p:sp>
        <p:nvSpPr>
          <p:cNvPr id="9" name="Title 1"/>
          <p:cNvSpPr txBox="1">
            <a:spLocks/>
          </p:cNvSpPr>
          <p:nvPr/>
        </p:nvSpPr>
        <p:spPr>
          <a:xfrm>
            <a:off x="0" y="0"/>
            <a:ext cx="9144000" cy="762000"/>
          </a:xfrm>
          <a:prstGeom prst="rect">
            <a:avLst/>
          </a:prstGeom>
          <a:solidFill>
            <a:srgbClr val="647D33"/>
          </a:solidFill>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 </a:t>
            </a:r>
            <a:r>
              <a:rPr kumimoji="0" lang="en-US" sz="2900" b="1" i="0" u="none" strike="noStrike" kern="1200" cap="none" spc="0" normalizeH="0" baseline="0" noProof="0" dirty="0" smtClean="0">
                <a:ln>
                  <a:noFill/>
                </a:ln>
                <a:solidFill>
                  <a:srgbClr val="FFFF00"/>
                </a:solidFill>
                <a:effectLst/>
                <a:uLnTx/>
                <a:uFillTx/>
                <a:ea typeface="+mj-ea"/>
                <a:cs typeface="Times New Roman" pitchFamily="18" charset="0"/>
              </a:rPr>
              <a:t>Artificial inoculation of fungi carried out in Tezpur, Assam for inducement of agarwood in agar trees in the month of March, 2011</a:t>
            </a:r>
          </a:p>
        </p:txBody>
      </p:sp>
      <p:pic>
        <p:nvPicPr>
          <p:cNvPr id="10" name="Picture 11" descr="G:\Upgradation JRF to SRF\latest paper photo\t2.JPG"/>
          <p:cNvPicPr>
            <a:picLocks noChangeAspect="1" noChangeArrowheads="1"/>
          </p:cNvPicPr>
          <p:nvPr/>
        </p:nvPicPr>
        <p:blipFill>
          <a:blip r:embed="rId7" cstate="print"/>
          <a:srcRect/>
          <a:stretch>
            <a:fillRect/>
          </a:stretch>
        </p:blipFill>
        <p:spPr>
          <a:xfrm>
            <a:off x="539552" y="1052736"/>
            <a:ext cx="1828800" cy="1512168"/>
          </a:xfrm>
          <a:prstGeom prst="rect">
            <a:avLst/>
          </a:prstGeom>
          <a:noFill/>
        </p:spPr>
      </p:pic>
      <p:pic>
        <p:nvPicPr>
          <p:cNvPr id="11" name="Picture 8" descr="G:\DSC03636.JPG"/>
          <p:cNvPicPr>
            <a:picLocks noChangeAspect="1" noChangeArrowheads="1"/>
          </p:cNvPicPr>
          <p:nvPr/>
        </p:nvPicPr>
        <p:blipFill>
          <a:blip r:embed="rId8" cstate="print"/>
          <a:srcRect/>
          <a:stretch>
            <a:fillRect/>
          </a:stretch>
        </p:blipFill>
        <p:spPr bwMode="auto">
          <a:xfrm>
            <a:off x="539552" y="3068960"/>
            <a:ext cx="1828800" cy="1440160"/>
          </a:xfrm>
          <a:prstGeom prst="rect">
            <a:avLst/>
          </a:prstGeom>
          <a:noFill/>
          <a:ln w="9525">
            <a:noFill/>
            <a:miter lim="800000"/>
            <a:headEnd/>
            <a:tailEnd/>
          </a:ln>
        </p:spPr>
      </p:pic>
      <p:sp>
        <p:nvSpPr>
          <p:cNvPr id="12" name="AutoShape 24"/>
          <p:cNvSpPr>
            <a:spLocks noChangeArrowheads="1"/>
          </p:cNvSpPr>
          <p:nvPr/>
        </p:nvSpPr>
        <p:spPr bwMode="auto">
          <a:xfrm>
            <a:off x="2743200" y="3552825"/>
            <a:ext cx="533400" cy="48577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IN">
              <a:latin typeface="Calibri" pitchFamily="34" charset="0"/>
            </a:endParaRPr>
          </a:p>
        </p:txBody>
      </p:sp>
      <p:pic>
        <p:nvPicPr>
          <p:cNvPr id="13" name="Picture 9" descr="G:\DSC03637.JPG"/>
          <p:cNvPicPr>
            <a:picLocks noChangeAspect="1" noChangeArrowheads="1"/>
          </p:cNvPicPr>
          <p:nvPr/>
        </p:nvPicPr>
        <p:blipFill>
          <a:blip r:embed="rId9" cstate="print"/>
          <a:srcRect/>
          <a:stretch>
            <a:fillRect/>
          </a:stretch>
        </p:blipFill>
        <p:spPr bwMode="auto">
          <a:xfrm>
            <a:off x="611560" y="4869160"/>
            <a:ext cx="1828800" cy="1512168"/>
          </a:xfrm>
          <a:prstGeom prst="rect">
            <a:avLst/>
          </a:prstGeom>
          <a:noFill/>
          <a:ln w="9525">
            <a:noFill/>
            <a:miter lim="800000"/>
            <a:headEnd/>
            <a:tailEnd/>
          </a:ln>
        </p:spPr>
      </p:pic>
      <p:pic>
        <p:nvPicPr>
          <p:cNvPr id="14" name="Picture 3" descr="G:\DSC03610.JPG"/>
          <p:cNvPicPr>
            <a:picLocks noChangeAspect="1" noChangeArrowheads="1"/>
          </p:cNvPicPr>
          <p:nvPr/>
        </p:nvPicPr>
        <p:blipFill>
          <a:blip r:embed="rId10" cstate="print"/>
          <a:srcRect/>
          <a:stretch>
            <a:fillRect/>
          </a:stretch>
        </p:blipFill>
        <p:spPr bwMode="auto">
          <a:xfrm>
            <a:off x="3581400" y="4878288"/>
            <a:ext cx="1828800" cy="1503040"/>
          </a:xfrm>
          <a:prstGeom prst="rect">
            <a:avLst/>
          </a:prstGeom>
          <a:noFill/>
          <a:ln w="9525">
            <a:noFill/>
            <a:miter lim="800000"/>
            <a:headEnd/>
            <a:tailEnd/>
          </a:ln>
        </p:spPr>
      </p:pic>
      <p:sp>
        <p:nvSpPr>
          <p:cNvPr id="15" name="AutoShape 24"/>
          <p:cNvSpPr>
            <a:spLocks noChangeArrowheads="1"/>
          </p:cNvSpPr>
          <p:nvPr/>
        </p:nvSpPr>
        <p:spPr bwMode="auto">
          <a:xfrm>
            <a:off x="5791200" y="1700808"/>
            <a:ext cx="533400" cy="48577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IN">
              <a:latin typeface="Calibri" pitchFamily="34" charset="0"/>
            </a:endParaRPr>
          </a:p>
        </p:txBody>
      </p:sp>
      <p:sp>
        <p:nvSpPr>
          <p:cNvPr id="16" name="AutoShape 24"/>
          <p:cNvSpPr>
            <a:spLocks noChangeArrowheads="1"/>
          </p:cNvSpPr>
          <p:nvPr/>
        </p:nvSpPr>
        <p:spPr bwMode="auto">
          <a:xfrm>
            <a:off x="2743200" y="1700808"/>
            <a:ext cx="533400" cy="48577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IN">
              <a:latin typeface="Calibri" pitchFamily="34" charset="0"/>
            </a:endParaRPr>
          </a:p>
        </p:txBody>
      </p:sp>
      <p:sp>
        <p:nvSpPr>
          <p:cNvPr id="17" name="AutoShape 24"/>
          <p:cNvSpPr>
            <a:spLocks noChangeArrowheads="1"/>
          </p:cNvSpPr>
          <p:nvPr/>
        </p:nvSpPr>
        <p:spPr bwMode="auto">
          <a:xfrm>
            <a:off x="2743200" y="5373216"/>
            <a:ext cx="533400" cy="48577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IN">
              <a:latin typeface="Calibri" pitchFamily="34" charset="0"/>
            </a:endParaRPr>
          </a:p>
        </p:txBody>
      </p:sp>
      <p:sp>
        <p:nvSpPr>
          <p:cNvPr id="18" name="AutoShape 24"/>
          <p:cNvSpPr>
            <a:spLocks noChangeArrowheads="1"/>
          </p:cNvSpPr>
          <p:nvPr/>
        </p:nvSpPr>
        <p:spPr bwMode="auto">
          <a:xfrm>
            <a:off x="5766792" y="5391497"/>
            <a:ext cx="533400" cy="48577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IN">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0" y="188893"/>
            <a:ext cx="9144000" cy="954107"/>
          </a:xfrm>
          <a:prstGeom prst="rect">
            <a:avLst/>
          </a:prstGeom>
          <a:solidFill>
            <a:srgbClr val="647D33"/>
          </a:solidFill>
          <a:ln w="9525">
            <a:noFill/>
            <a:miter lim="800000"/>
            <a:headEnd/>
            <a:tailEnd/>
          </a:ln>
        </p:spPr>
        <p:txBody>
          <a:bodyPr wrap="square">
            <a:spAutoFit/>
          </a:bodyPr>
          <a:lstStyle/>
          <a:p>
            <a:pPr algn="ctr" eaLnBrk="0" hangingPunct="0">
              <a:spcBef>
                <a:spcPct val="50000"/>
              </a:spcBef>
            </a:pPr>
            <a:r>
              <a:rPr lang="en-US" sz="2800" b="1" dirty="0">
                <a:solidFill>
                  <a:srgbClr val="FFFF00"/>
                </a:solidFill>
                <a:cs typeface="Times New Roman" pitchFamily="18" charset="0"/>
              </a:rPr>
              <a:t>Visual observation for deposition of agarwood after 3 months in the month of June ,2011</a:t>
            </a:r>
          </a:p>
        </p:txBody>
      </p:sp>
      <p:pic>
        <p:nvPicPr>
          <p:cNvPr id="32771" name="Picture 4" descr="I:\personal use only\Miscellanious\office file\bg's photos\Photos (Salna, TEZ, SIB)\DSC02234 - Copy.JPG"/>
          <p:cNvPicPr>
            <a:picLocks noChangeAspect="1" noChangeArrowheads="1"/>
          </p:cNvPicPr>
          <p:nvPr/>
        </p:nvPicPr>
        <p:blipFill>
          <a:blip r:embed="rId2" cstate="print"/>
          <a:srcRect/>
          <a:stretch>
            <a:fillRect/>
          </a:stretch>
        </p:blipFill>
        <p:spPr bwMode="auto">
          <a:xfrm>
            <a:off x="533400" y="1524000"/>
            <a:ext cx="1752600" cy="1511300"/>
          </a:xfrm>
          <a:prstGeom prst="rect">
            <a:avLst/>
          </a:prstGeom>
          <a:noFill/>
          <a:ln w="9525">
            <a:noFill/>
            <a:miter lim="800000"/>
            <a:headEnd/>
            <a:tailEnd/>
          </a:ln>
        </p:spPr>
      </p:pic>
      <p:pic>
        <p:nvPicPr>
          <p:cNvPr id="32773" name="Picture 3" descr="I:\personal use only\Miscellanious\office file\bg's photos\Photos (Salna, TEZ, SIB)\DSC02224 - Copy.JPG"/>
          <p:cNvPicPr>
            <a:picLocks noChangeAspect="1" noChangeArrowheads="1"/>
          </p:cNvPicPr>
          <p:nvPr/>
        </p:nvPicPr>
        <p:blipFill>
          <a:blip r:embed="rId3" cstate="print"/>
          <a:srcRect/>
          <a:stretch>
            <a:fillRect/>
          </a:stretch>
        </p:blipFill>
        <p:spPr bwMode="auto">
          <a:xfrm>
            <a:off x="5181600" y="1447800"/>
            <a:ext cx="3352800" cy="1566863"/>
          </a:xfrm>
          <a:prstGeom prst="rect">
            <a:avLst/>
          </a:prstGeom>
          <a:noFill/>
          <a:ln w="9525">
            <a:noFill/>
            <a:miter lim="800000"/>
            <a:headEnd/>
            <a:tailEnd/>
          </a:ln>
        </p:spPr>
      </p:pic>
      <p:pic>
        <p:nvPicPr>
          <p:cNvPr id="32774" name="Picture 8" descr="I:\personal use only\Miscellanious\office file\bg's photos\Photos (Salna, TEZ, SIB)\DSC02237 - Copy.JPG"/>
          <p:cNvPicPr>
            <a:picLocks noChangeAspect="1" noChangeArrowheads="1"/>
          </p:cNvPicPr>
          <p:nvPr/>
        </p:nvPicPr>
        <p:blipFill>
          <a:blip r:embed="rId4" cstate="print"/>
          <a:srcRect/>
          <a:stretch>
            <a:fillRect/>
          </a:stretch>
        </p:blipFill>
        <p:spPr bwMode="auto">
          <a:xfrm>
            <a:off x="457200" y="3276600"/>
            <a:ext cx="1752600" cy="1447800"/>
          </a:xfrm>
          <a:prstGeom prst="rect">
            <a:avLst/>
          </a:prstGeom>
          <a:noFill/>
          <a:ln w="9525">
            <a:noFill/>
            <a:miter lim="800000"/>
            <a:headEnd/>
            <a:tailEnd/>
          </a:ln>
        </p:spPr>
      </p:pic>
      <p:pic>
        <p:nvPicPr>
          <p:cNvPr id="32775" name="Picture 5" descr="I:\personal use only\Miscellanious\office file\bg's photos\Photos (Salna, TEZ, SIB)\DSC02240 - Copy.JPG"/>
          <p:cNvPicPr>
            <a:picLocks noChangeAspect="1" noChangeArrowheads="1"/>
          </p:cNvPicPr>
          <p:nvPr/>
        </p:nvPicPr>
        <p:blipFill>
          <a:blip r:embed="rId5" cstate="print"/>
          <a:srcRect/>
          <a:stretch>
            <a:fillRect/>
          </a:stretch>
        </p:blipFill>
        <p:spPr bwMode="auto">
          <a:xfrm>
            <a:off x="5181600" y="3124200"/>
            <a:ext cx="3352800" cy="1676400"/>
          </a:xfrm>
          <a:prstGeom prst="rect">
            <a:avLst/>
          </a:prstGeom>
          <a:noFill/>
          <a:ln w="9525">
            <a:noFill/>
            <a:miter lim="800000"/>
            <a:headEnd/>
            <a:tailEnd/>
          </a:ln>
        </p:spPr>
      </p:pic>
      <p:sp>
        <p:nvSpPr>
          <p:cNvPr id="8" name="Right Arrow 7"/>
          <p:cNvSpPr/>
          <p:nvPr/>
        </p:nvSpPr>
        <p:spPr>
          <a:xfrm flipV="1">
            <a:off x="3276600" y="3581400"/>
            <a:ext cx="1143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00"/>
              </a:solidFill>
            </a:endParaRPr>
          </a:p>
        </p:txBody>
      </p:sp>
      <p:pic>
        <p:nvPicPr>
          <p:cNvPr id="32777" name="Picture 7" descr="I:\personal use only\Miscellanious\office file\bg's photos\Photos (Salna, TEZ, SIB)\DSC02244 - Copy.JPG"/>
          <p:cNvPicPr>
            <a:picLocks noChangeAspect="1" noChangeArrowheads="1"/>
          </p:cNvPicPr>
          <p:nvPr/>
        </p:nvPicPr>
        <p:blipFill>
          <a:blip r:embed="rId6" cstate="print"/>
          <a:srcRect/>
          <a:stretch>
            <a:fillRect/>
          </a:stretch>
        </p:blipFill>
        <p:spPr bwMode="auto">
          <a:xfrm>
            <a:off x="457200" y="4876800"/>
            <a:ext cx="1752600" cy="1600200"/>
          </a:xfrm>
          <a:prstGeom prst="rect">
            <a:avLst/>
          </a:prstGeom>
          <a:noFill/>
          <a:ln w="9525">
            <a:noFill/>
            <a:miter lim="800000"/>
            <a:headEnd/>
            <a:tailEnd/>
          </a:ln>
        </p:spPr>
      </p:pic>
      <p:pic>
        <p:nvPicPr>
          <p:cNvPr id="32778" name="Picture 6" descr="I:\personal use only\Miscellanious\office file\bg's photos\Photos (Salna, TEZ, SIB)\DSC02242 - Copy.JPG"/>
          <p:cNvPicPr>
            <a:picLocks noChangeAspect="1" noChangeArrowheads="1"/>
          </p:cNvPicPr>
          <p:nvPr/>
        </p:nvPicPr>
        <p:blipFill>
          <a:blip r:embed="rId7" cstate="print"/>
          <a:srcRect/>
          <a:stretch>
            <a:fillRect/>
          </a:stretch>
        </p:blipFill>
        <p:spPr bwMode="auto">
          <a:xfrm>
            <a:off x="5181600" y="4953000"/>
            <a:ext cx="3379788" cy="1600200"/>
          </a:xfrm>
          <a:prstGeom prst="rect">
            <a:avLst/>
          </a:prstGeom>
          <a:noFill/>
          <a:ln w="9525">
            <a:noFill/>
            <a:miter lim="800000"/>
            <a:headEnd/>
            <a:tailEnd/>
          </a:ln>
        </p:spPr>
      </p:pic>
      <p:sp>
        <p:nvSpPr>
          <p:cNvPr id="13" name="Right Arrow 12"/>
          <p:cNvSpPr/>
          <p:nvPr/>
        </p:nvSpPr>
        <p:spPr>
          <a:xfrm flipV="1">
            <a:off x="3200400" y="5334000"/>
            <a:ext cx="1143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00"/>
              </a:solidFill>
            </a:endParaRPr>
          </a:p>
        </p:txBody>
      </p:sp>
      <p:sp>
        <p:nvSpPr>
          <p:cNvPr id="11" name="Right Arrow 10"/>
          <p:cNvSpPr/>
          <p:nvPr/>
        </p:nvSpPr>
        <p:spPr>
          <a:xfrm flipV="1">
            <a:off x="3276600" y="1905000"/>
            <a:ext cx="1143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DSC00310"/>
          <p:cNvPicPr>
            <a:picLocks noGrp="1" noChangeAspect="1" noChangeArrowheads="1"/>
          </p:cNvPicPr>
          <p:nvPr>
            <p:ph type="title"/>
          </p:nvPr>
        </p:nvPicPr>
        <p:blipFill>
          <a:blip r:embed="rId2" cstate="print"/>
          <a:srcRect l="35826" t="21622" r="31012" b="24324"/>
          <a:stretch>
            <a:fillRect/>
          </a:stretch>
        </p:blipFill>
        <p:spPr>
          <a:xfrm>
            <a:off x="1676400" y="2133600"/>
            <a:ext cx="1524000" cy="2743200"/>
          </a:xfrm>
          <a:noFill/>
        </p:spPr>
      </p:pic>
      <p:pic>
        <p:nvPicPr>
          <p:cNvPr id="33795" name="Picture 7" descr="DSC00318"/>
          <p:cNvPicPr>
            <a:picLocks noChangeAspect="1" noChangeArrowheads="1"/>
          </p:cNvPicPr>
          <p:nvPr/>
        </p:nvPicPr>
        <p:blipFill>
          <a:blip r:embed="rId3" cstate="print"/>
          <a:srcRect l="25000" t="13559" r="46632" b="10170"/>
          <a:stretch>
            <a:fillRect/>
          </a:stretch>
        </p:blipFill>
        <p:spPr bwMode="auto">
          <a:xfrm>
            <a:off x="5410200" y="2057400"/>
            <a:ext cx="1524000" cy="2819400"/>
          </a:xfrm>
          <a:prstGeom prst="rect">
            <a:avLst/>
          </a:prstGeom>
          <a:noFill/>
          <a:ln w="9525">
            <a:noFill/>
            <a:miter lim="800000"/>
            <a:headEnd/>
            <a:tailEnd/>
          </a:ln>
        </p:spPr>
      </p:pic>
      <p:pic>
        <p:nvPicPr>
          <p:cNvPr id="33796" name="Picture 9" descr="DSC00331"/>
          <p:cNvPicPr>
            <a:picLocks noChangeAspect="1" noChangeArrowheads="1"/>
          </p:cNvPicPr>
          <p:nvPr/>
        </p:nvPicPr>
        <p:blipFill>
          <a:blip r:embed="rId4" cstate="print"/>
          <a:srcRect l="26544" t="8333" r="33641"/>
          <a:stretch>
            <a:fillRect/>
          </a:stretch>
        </p:blipFill>
        <p:spPr bwMode="auto">
          <a:xfrm>
            <a:off x="3429000" y="2133600"/>
            <a:ext cx="1752600" cy="2743200"/>
          </a:xfrm>
          <a:prstGeom prst="rect">
            <a:avLst/>
          </a:prstGeom>
          <a:noFill/>
          <a:ln w="9525">
            <a:noFill/>
            <a:miter lim="800000"/>
            <a:headEnd/>
            <a:tailEnd/>
          </a:ln>
        </p:spPr>
      </p:pic>
      <p:pic>
        <p:nvPicPr>
          <p:cNvPr id="33797" name="Picture 15" descr="DSC00301"/>
          <p:cNvPicPr>
            <a:picLocks noChangeAspect="1" noChangeArrowheads="1"/>
          </p:cNvPicPr>
          <p:nvPr/>
        </p:nvPicPr>
        <p:blipFill>
          <a:blip r:embed="rId5" cstate="print"/>
          <a:srcRect l="37775" t="33333" r="35088" b="27779"/>
          <a:stretch>
            <a:fillRect/>
          </a:stretch>
        </p:blipFill>
        <p:spPr bwMode="auto">
          <a:xfrm>
            <a:off x="7315200" y="2057400"/>
            <a:ext cx="1524000" cy="2819400"/>
          </a:xfrm>
          <a:prstGeom prst="rect">
            <a:avLst/>
          </a:prstGeom>
          <a:noFill/>
          <a:ln w="9525">
            <a:noFill/>
            <a:miter lim="800000"/>
            <a:headEnd/>
            <a:tailEnd/>
          </a:ln>
        </p:spPr>
      </p:pic>
      <p:sp>
        <p:nvSpPr>
          <p:cNvPr id="33799" name="TextBox 16"/>
          <p:cNvSpPr txBox="1">
            <a:spLocks noChangeArrowheads="1"/>
          </p:cNvSpPr>
          <p:nvPr/>
        </p:nvSpPr>
        <p:spPr bwMode="auto">
          <a:xfrm>
            <a:off x="2209800" y="4941168"/>
            <a:ext cx="415498" cy="369332"/>
          </a:xfrm>
          <a:prstGeom prst="rect">
            <a:avLst/>
          </a:prstGeom>
          <a:solidFill>
            <a:srgbClr val="FFFF66"/>
          </a:solidFill>
          <a:ln w="9525">
            <a:noFill/>
            <a:miter lim="800000"/>
            <a:headEnd/>
            <a:tailEnd/>
          </a:ln>
        </p:spPr>
        <p:txBody>
          <a:bodyPr wrap="none">
            <a:spAutoFit/>
          </a:bodyPr>
          <a:lstStyle/>
          <a:p>
            <a:pPr algn="ctr"/>
            <a:r>
              <a:rPr lang="en-US" b="1" dirty="0"/>
              <a:t>T2</a:t>
            </a:r>
          </a:p>
        </p:txBody>
      </p:sp>
      <p:sp>
        <p:nvSpPr>
          <p:cNvPr id="33800" name="TextBox 17"/>
          <p:cNvSpPr txBox="1">
            <a:spLocks noChangeArrowheads="1"/>
          </p:cNvSpPr>
          <p:nvPr/>
        </p:nvSpPr>
        <p:spPr bwMode="auto">
          <a:xfrm>
            <a:off x="4114800" y="4953000"/>
            <a:ext cx="415498" cy="369332"/>
          </a:xfrm>
          <a:prstGeom prst="rect">
            <a:avLst/>
          </a:prstGeom>
          <a:solidFill>
            <a:srgbClr val="FFFF66"/>
          </a:solidFill>
          <a:ln w="9525">
            <a:noFill/>
            <a:miter lim="800000"/>
            <a:headEnd/>
            <a:tailEnd/>
          </a:ln>
        </p:spPr>
        <p:txBody>
          <a:bodyPr wrap="none">
            <a:spAutoFit/>
          </a:bodyPr>
          <a:lstStyle/>
          <a:p>
            <a:pPr algn="ctr"/>
            <a:r>
              <a:rPr lang="en-US" b="1" dirty="0"/>
              <a:t>T3</a:t>
            </a:r>
          </a:p>
        </p:txBody>
      </p:sp>
      <p:sp>
        <p:nvSpPr>
          <p:cNvPr id="33801" name="TextBox 18"/>
          <p:cNvSpPr txBox="1">
            <a:spLocks noChangeArrowheads="1"/>
          </p:cNvSpPr>
          <p:nvPr/>
        </p:nvSpPr>
        <p:spPr bwMode="auto">
          <a:xfrm>
            <a:off x="6019800" y="4953000"/>
            <a:ext cx="415498" cy="369332"/>
          </a:xfrm>
          <a:prstGeom prst="rect">
            <a:avLst/>
          </a:prstGeom>
          <a:solidFill>
            <a:srgbClr val="FFFF66"/>
          </a:solidFill>
          <a:ln w="9525">
            <a:noFill/>
            <a:miter lim="800000"/>
            <a:headEnd/>
            <a:tailEnd/>
          </a:ln>
        </p:spPr>
        <p:txBody>
          <a:bodyPr wrap="none">
            <a:spAutoFit/>
          </a:bodyPr>
          <a:lstStyle/>
          <a:p>
            <a:pPr algn="ctr"/>
            <a:r>
              <a:rPr lang="en-US" b="1" dirty="0"/>
              <a:t>T4</a:t>
            </a:r>
          </a:p>
        </p:txBody>
      </p:sp>
      <p:sp>
        <p:nvSpPr>
          <p:cNvPr id="33802" name="TextBox 19"/>
          <p:cNvSpPr txBox="1">
            <a:spLocks noChangeArrowheads="1"/>
          </p:cNvSpPr>
          <p:nvPr/>
        </p:nvSpPr>
        <p:spPr bwMode="auto">
          <a:xfrm>
            <a:off x="7848600" y="4941168"/>
            <a:ext cx="454025" cy="369888"/>
          </a:xfrm>
          <a:prstGeom prst="rect">
            <a:avLst/>
          </a:prstGeom>
          <a:solidFill>
            <a:srgbClr val="FFFF66"/>
          </a:solidFill>
          <a:ln w="9525">
            <a:noFill/>
            <a:miter lim="800000"/>
            <a:headEnd/>
            <a:tailEnd/>
          </a:ln>
        </p:spPr>
        <p:txBody>
          <a:bodyPr>
            <a:spAutoFit/>
          </a:bodyPr>
          <a:lstStyle/>
          <a:p>
            <a:pPr algn="ctr"/>
            <a:r>
              <a:rPr lang="en-US" b="1" dirty="0"/>
              <a:t>T5</a:t>
            </a:r>
          </a:p>
        </p:txBody>
      </p:sp>
      <p:pic>
        <p:nvPicPr>
          <p:cNvPr id="33803" name="Picture 4" descr="Copy of Untitled-Scanned-13"/>
          <p:cNvPicPr>
            <a:picLocks noChangeAspect="1" noChangeArrowheads="1"/>
          </p:cNvPicPr>
          <p:nvPr/>
        </p:nvPicPr>
        <p:blipFill>
          <a:blip r:embed="rId6" cstate="print"/>
          <a:srcRect/>
          <a:stretch>
            <a:fillRect/>
          </a:stretch>
        </p:blipFill>
        <p:spPr bwMode="auto">
          <a:xfrm>
            <a:off x="228600" y="2209800"/>
            <a:ext cx="1371600" cy="2667000"/>
          </a:xfrm>
          <a:prstGeom prst="rect">
            <a:avLst/>
          </a:prstGeom>
          <a:noFill/>
          <a:ln w="9525">
            <a:noFill/>
            <a:miter lim="800000"/>
            <a:headEnd/>
            <a:tailEnd/>
          </a:ln>
        </p:spPr>
      </p:pic>
      <p:sp>
        <p:nvSpPr>
          <p:cNvPr id="33804" name="TextBox 21"/>
          <p:cNvSpPr txBox="1">
            <a:spLocks noChangeArrowheads="1"/>
          </p:cNvSpPr>
          <p:nvPr/>
        </p:nvSpPr>
        <p:spPr bwMode="auto">
          <a:xfrm>
            <a:off x="609600" y="4941168"/>
            <a:ext cx="530225" cy="369888"/>
          </a:xfrm>
          <a:prstGeom prst="rect">
            <a:avLst/>
          </a:prstGeom>
          <a:solidFill>
            <a:srgbClr val="FFFF66"/>
          </a:solidFill>
          <a:ln w="9525">
            <a:noFill/>
            <a:miter lim="800000"/>
            <a:headEnd/>
            <a:tailEnd/>
          </a:ln>
        </p:spPr>
        <p:txBody>
          <a:bodyPr>
            <a:spAutoFit/>
          </a:bodyPr>
          <a:lstStyle/>
          <a:p>
            <a:pPr algn="ctr"/>
            <a:r>
              <a:rPr lang="en-US" b="1" dirty="0"/>
              <a:t>T1</a:t>
            </a:r>
          </a:p>
        </p:txBody>
      </p:sp>
      <p:sp>
        <p:nvSpPr>
          <p:cNvPr id="12" name="Rectangle 6"/>
          <p:cNvSpPr>
            <a:spLocks noChangeArrowheads="1"/>
          </p:cNvSpPr>
          <p:nvPr/>
        </p:nvSpPr>
        <p:spPr bwMode="auto">
          <a:xfrm>
            <a:off x="0" y="235803"/>
            <a:ext cx="9144000" cy="830997"/>
          </a:xfrm>
          <a:prstGeom prst="rect">
            <a:avLst/>
          </a:prstGeom>
          <a:solidFill>
            <a:srgbClr val="647D33"/>
          </a:solidFill>
          <a:ln w="9525">
            <a:noFill/>
            <a:miter lim="800000"/>
            <a:headEnd/>
            <a:tailEnd/>
          </a:ln>
        </p:spPr>
        <p:txBody>
          <a:bodyPr wrap="square">
            <a:spAutoFit/>
          </a:bodyPr>
          <a:lstStyle/>
          <a:p>
            <a:pPr algn="ctr"/>
            <a:r>
              <a:rPr lang="en-US" sz="2400" b="1" dirty="0">
                <a:solidFill>
                  <a:srgbClr val="FFFF00"/>
                </a:solidFill>
              </a:rPr>
              <a:t>Visual  observation for formation of agar wood after inoculation           </a:t>
            </a:r>
            <a:r>
              <a:rPr lang="en-US" sz="2400" b="1" dirty="0" smtClean="0">
                <a:solidFill>
                  <a:srgbClr val="FFFF00"/>
                </a:solidFill>
              </a:rPr>
              <a:t>(September,2011)</a:t>
            </a:r>
          </a:p>
        </p:txBody>
      </p:sp>
      <p:sp>
        <p:nvSpPr>
          <p:cNvPr id="13" name="Rectangle 12"/>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4" name="TextBox 13"/>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pic>
        <p:nvPicPr>
          <p:cNvPr id="15" name="Picture 61" descr="rfri"/>
          <p:cNvPicPr>
            <a:picLocks noChangeAspect="1" noChangeArrowheads="1"/>
          </p:cNvPicPr>
          <p:nvPr/>
        </p:nvPicPr>
        <p:blipFill>
          <a:blip r:embed="rId7"/>
          <a:srcRect t="13940"/>
          <a:stretch>
            <a:fillRect/>
          </a:stretch>
        </p:blipFill>
        <p:spPr bwMode="auto">
          <a:xfrm>
            <a:off x="177800" y="6078538"/>
            <a:ext cx="798513" cy="609600"/>
          </a:xfrm>
          <a:prstGeom prst="rect">
            <a:avLst/>
          </a:prstGeom>
          <a:noFill/>
          <a:ln w="9525">
            <a:noFill/>
            <a:miter lim="800000"/>
            <a:headEnd/>
            <a:tailEnd/>
          </a:ln>
        </p:spPr>
      </p:pic>
      <p:pic>
        <p:nvPicPr>
          <p:cNvPr id="16" name="Picture 17" descr="icfrelogo"/>
          <p:cNvPicPr>
            <a:picLocks noChangeAspect="1" noChangeArrowheads="1"/>
          </p:cNvPicPr>
          <p:nvPr/>
        </p:nvPicPr>
        <p:blipFill>
          <a:blip r:embed="rId8"/>
          <a:srcRect/>
          <a:stretch>
            <a:fillRect/>
          </a:stretch>
        </p:blipFill>
        <p:spPr bwMode="auto">
          <a:xfrm>
            <a:off x="8305800" y="6076950"/>
            <a:ext cx="650875" cy="604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G:\DSC01404.JPG"/>
          <p:cNvPicPr>
            <a:picLocks noChangeAspect="1" noChangeArrowheads="1"/>
          </p:cNvPicPr>
          <p:nvPr/>
        </p:nvPicPr>
        <p:blipFill>
          <a:blip r:embed="rId2" cstate="print"/>
          <a:srcRect r="18182"/>
          <a:stretch>
            <a:fillRect/>
          </a:stretch>
        </p:blipFill>
        <p:spPr bwMode="auto">
          <a:xfrm>
            <a:off x="5562600" y="2286000"/>
            <a:ext cx="1447800" cy="2895600"/>
          </a:xfrm>
          <a:prstGeom prst="rect">
            <a:avLst/>
          </a:prstGeom>
          <a:noFill/>
          <a:ln w="9525">
            <a:noFill/>
            <a:miter lim="800000"/>
            <a:headEnd/>
            <a:tailEnd/>
          </a:ln>
        </p:spPr>
      </p:pic>
      <p:pic>
        <p:nvPicPr>
          <p:cNvPr id="34819" name="Picture 3" descr="G:\DSC01427.JPG"/>
          <p:cNvPicPr>
            <a:picLocks noChangeAspect="1" noChangeArrowheads="1"/>
          </p:cNvPicPr>
          <p:nvPr/>
        </p:nvPicPr>
        <p:blipFill>
          <a:blip r:embed="rId3" cstate="print"/>
          <a:srcRect l="19231" r="11539"/>
          <a:stretch>
            <a:fillRect/>
          </a:stretch>
        </p:blipFill>
        <p:spPr bwMode="auto">
          <a:xfrm>
            <a:off x="2133600" y="2286000"/>
            <a:ext cx="1371600" cy="2873375"/>
          </a:xfrm>
          <a:prstGeom prst="rect">
            <a:avLst/>
          </a:prstGeom>
          <a:noFill/>
          <a:ln w="9525">
            <a:noFill/>
            <a:miter lim="800000"/>
            <a:headEnd/>
            <a:tailEnd/>
          </a:ln>
        </p:spPr>
      </p:pic>
      <p:pic>
        <p:nvPicPr>
          <p:cNvPr id="34820" name="Picture 7" descr="G:\DSC01436.JPG"/>
          <p:cNvPicPr>
            <a:picLocks noChangeAspect="1" noChangeArrowheads="1"/>
          </p:cNvPicPr>
          <p:nvPr/>
        </p:nvPicPr>
        <p:blipFill>
          <a:blip r:embed="rId4" cstate="print"/>
          <a:srcRect l="18518" r="14815"/>
          <a:stretch>
            <a:fillRect/>
          </a:stretch>
        </p:blipFill>
        <p:spPr bwMode="auto">
          <a:xfrm>
            <a:off x="3733800" y="2286000"/>
            <a:ext cx="1524000" cy="2895600"/>
          </a:xfrm>
          <a:prstGeom prst="rect">
            <a:avLst/>
          </a:prstGeom>
          <a:noFill/>
          <a:ln w="9525">
            <a:noFill/>
            <a:miter lim="800000"/>
            <a:headEnd/>
            <a:tailEnd/>
          </a:ln>
        </p:spPr>
      </p:pic>
      <p:pic>
        <p:nvPicPr>
          <p:cNvPr id="34821" name="Picture 3" descr="G:\DSC01451.JPG"/>
          <p:cNvPicPr>
            <a:picLocks noChangeAspect="1" noChangeArrowheads="1"/>
          </p:cNvPicPr>
          <p:nvPr/>
        </p:nvPicPr>
        <p:blipFill>
          <a:blip r:embed="rId5" cstate="print"/>
          <a:srcRect l="6400" r="13600"/>
          <a:stretch>
            <a:fillRect/>
          </a:stretch>
        </p:blipFill>
        <p:spPr bwMode="auto">
          <a:xfrm>
            <a:off x="7315200" y="2362200"/>
            <a:ext cx="1600200" cy="2819400"/>
          </a:xfrm>
          <a:prstGeom prst="rect">
            <a:avLst/>
          </a:prstGeom>
          <a:noFill/>
          <a:ln w="9525">
            <a:noFill/>
            <a:miter lim="800000"/>
            <a:headEnd/>
            <a:tailEnd/>
          </a:ln>
        </p:spPr>
      </p:pic>
      <p:pic>
        <p:nvPicPr>
          <p:cNvPr id="34822" name="Picture 7" descr="G:\DSC01411.JPG"/>
          <p:cNvPicPr>
            <a:picLocks noChangeAspect="1" noChangeArrowheads="1"/>
          </p:cNvPicPr>
          <p:nvPr/>
        </p:nvPicPr>
        <p:blipFill>
          <a:blip r:embed="rId6" cstate="print"/>
          <a:srcRect l="16667"/>
          <a:stretch>
            <a:fillRect/>
          </a:stretch>
        </p:blipFill>
        <p:spPr bwMode="auto">
          <a:xfrm>
            <a:off x="304800" y="2286000"/>
            <a:ext cx="1524000" cy="2895600"/>
          </a:xfrm>
          <a:prstGeom prst="rect">
            <a:avLst/>
          </a:prstGeom>
          <a:noFill/>
          <a:ln w="9525">
            <a:noFill/>
            <a:miter lim="800000"/>
            <a:headEnd/>
            <a:tailEnd/>
          </a:ln>
        </p:spPr>
      </p:pic>
      <p:sp>
        <p:nvSpPr>
          <p:cNvPr id="34823" name="Rectangle 6"/>
          <p:cNvSpPr>
            <a:spLocks noChangeArrowheads="1"/>
          </p:cNvSpPr>
          <p:nvPr/>
        </p:nvSpPr>
        <p:spPr bwMode="auto">
          <a:xfrm>
            <a:off x="0" y="464403"/>
            <a:ext cx="9144000" cy="830997"/>
          </a:xfrm>
          <a:prstGeom prst="rect">
            <a:avLst/>
          </a:prstGeom>
          <a:solidFill>
            <a:srgbClr val="647D33"/>
          </a:solidFill>
          <a:ln w="9525">
            <a:noFill/>
            <a:miter lim="800000"/>
            <a:headEnd/>
            <a:tailEnd/>
          </a:ln>
        </p:spPr>
        <p:txBody>
          <a:bodyPr wrap="square">
            <a:spAutoFit/>
          </a:bodyPr>
          <a:lstStyle/>
          <a:p>
            <a:pPr algn="ctr"/>
            <a:r>
              <a:rPr lang="en-US" sz="2400" b="1" dirty="0" smtClean="0">
                <a:solidFill>
                  <a:srgbClr val="FFFF00"/>
                </a:solidFill>
              </a:rPr>
              <a:t>Visual  </a:t>
            </a:r>
            <a:r>
              <a:rPr lang="en-US" sz="2400" b="1" dirty="0">
                <a:solidFill>
                  <a:srgbClr val="FFFF00"/>
                </a:solidFill>
              </a:rPr>
              <a:t>observation for formation of agar wood after inoculation </a:t>
            </a:r>
            <a:r>
              <a:rPr lang="en-US" sz="2400" b="1" dirty="0" smtClean="0">
                <a:solidFill>
                  <a:srgbClr val="FFFF00"/>
                </a:solidFill>
              </a:rPr>
              <a:t> </a:t>
            </a:r>
            <a:r>
              <a:rPr lang="en-US" sz="2400" b="1" dirty="0">
                <a:solidFill>
                  <a:srgbClr val="FFFF00"/>
                </a:solidFill>
              </a:rPr>
              <a:t>(January,2012</a:t>
            </a:r>
            <a:r>
              <a:rPr lang="en-US" sz="2400" b="1" dirty="0" smtClean="0">
                <a:solidFill>
                  <a:srgbClr val="FFFF00"/>
                </a:solidFill>
              </a:rPr>
              <a:t>)</a:t>
            </a:r>
          </a:p>
        </p:txBody>
      </p:sp>
      <p:sp>
        <p:nvSpPr>
          <p:cNvPr id="34824" name="TextBox 7"/>
          <p:cNvSpPr txBox="1">
            <a:spLocks noChangeArrowheads="1"/>
          </p:cNvSpPr>
          <p:nvPr/>
        </p:nvSpPr>
        <p:spPr bwMode="auto">
          <a:xfrm>
            <a:off x="5943600" y="5181600"/>
            <a:ext cx="685800" cy="369888"/>
          </a:xfrm>
          <a:prstGeom prst="rect">
            <a:avLst/>
          </a:prstGeom>
          <a:solidFill>
            <a:srgbClr val="FFFF66"/>
          </a:solidFill>
          <a:ln w="9525">
            <a:noFill/>
            <a:miter lim="800000"/>
            <a:headEnd/>
            <a:tailEnd/>
          </a:ln>
        </p:spPr>
        <p:txBody>
          <a:bodyPr>
            <a:spAutoFit/>
          </a:bodyPr>
          <a:lstStyle/>
          <a:p>
            <a:pPr algn="ctr"/>
            <a:r>
              <a:rPr lang="en-US" b="1" dirty="0"/>
              <a:t>T5</a:t>
            </a:r>
          </a:p>
        </p:txBody>
      </p:sp>
      <p:sp>
        <p:nvSpPr>
          <p:cNvPr id="34825" name="TextBox 11"/>
          <p:cNvSpPr txBox="1">
            <a:spLocks noChangeArrowheads="1"/>
          </p:cNvSpPr>
          <p:nvPr/>
        </p:nvSpPr>
        <p:spPr bwMode="auto">
          <a:xfrm>
            <a:off x="685800" y="5181600"/>
            <a:ext cx="685800" cy="369888"/>
          </a:xfrm>
          <a:prstGeom prst="rect">
            <a:avLst/>
          </a:prstGeom>
          <a:solidFill>
            <a:srgbClr val="FFFF66"/>
          </a:solidFill>
          <a:ln w="9525">
            <a:noFill/>
            <a:miter lim="800000"/>
            <a:headEnd/>
            <a:tailEnd/>
          </a:ln>
        </p:spPr>
        <p:txBody>
          <a:bodyPr>
            <a:spAutoFit/>
          </a:bodyPr>
          <a:lstStyle/>
          <a:p>
            <a:pPr algn="ctr"/>
            <a:r>
              <a:rPr lang="en-US" b="1" dirty="0"/>
              <a:t>   T2</a:t>
            </a:r>
          </a:p>
        </p:txBody>
      </p:sp>
      <p:sp>
        <p:nvSpPr>
          <p:cNvPr id="34826" name="TextBox 14"/>
          <p:cNvSpPr txBox="1">
            <a:spLocks noChangeArrowheads="1"/>
          </p:cNvSpPr>
          <p:nvPr/>
        </p:nvSpPr>
        <p:spPr bwMode="auto">
          <a:xfrm>
            <a:off x="2362200" y="5257800"/>
            <a:ext cx="914400" cy="369888"/>
          </a:xfrm>
          <a:prstGeom prst="rect">
            <a:avLst/>
          </a:prstGeom>
          <a:solidFill>
            <a:srgbClr val="FFFF66"/>
          </a:solidFill>
          <a:ln w="9525">
            <a:noFill/>
            <a:miter lim="800000"/>
            <a:headEnd/>
            <a:tailEnd/>
          </a:ln>
        </p:spPr>
        <p:txBody>
          <a:bodyPr>
            <a:spAutoFit/>
          </a:bodyPr>
          <a:lstStyle/>
          <a:p>
            <a:pPr algn="ctr"/>
            <a:r>
              <a:rPr lang="en-US" b="1" dirty="0"/>
              <a:t>    T3</a:t>
            </a:r>
          </a:p>
        </p:txBody>
      </p:sp>
      <p:sp>
        <p:nvSpPr>
          <p:cNvPr id="34827" name="TextBox 15"/>
          <p:cNvSpPr txBox="1">
            <a:spLocks noChangeArrowheads="1"/>
          </p:cNvSpPr>
          <p:nvPr/>
        </p:nvSpPr>
        <p:spPr bwMode="auto">
          <a:xfrm>
            <a:off x="4114800" y="5181600"/>
            <a:ext cx="914400" cy="369888"/>
          </a:xfrm>
          <a:prstGeom prst="rect">
            <a:avLst/>
          </a:prstGeom>
          <a:solidFill>
            <a:srgbClr val="FFFF66"/>
          </a:solidFill>
          <a:ln w="9525">
            <a:noFill/>
            <a:miter lim="800000"/>
            <a:headEnd/>
            <a:tailEnd/>
          </a:ln>
        </p:spPr>
        <p:txBody>
          <a:bodyPr>
            <a:spAutoFit/>
          </a:bodyPr>
          <a:lstStyle/>
          <a:p>
            <a:pPr algn="ctr"/>
            <a:r>
              <a:rPr lang="en-US" b="1" dirty="0"/>
              <a:t>   T4</a:t>
            </a:r>
          </a:p>
        </p:txBody>
      </p:sp>
      <p:sp>
        <p:nvSpPr>
          <p:cNvPr id="34828" name="Rectangle 16"/>
          <p:cNvSpPr>
            <a:spLocks noChangeArrowheads="1"/>
          </p:cNvSpPr>
          <p:nvPr/>
        </p:nvSpPr>
        <p:spPr bwMode="auto">
          <a:xfrm>
            <a:off x="7315200" y="5181600"/>
            <a:ext cx="1600200" cy="369888"/>
          </a:xfrm>
          <a:prstGeom prst="rect">
            <a:avLst/>
          </a:prstGeom>
          <a:solidFill>
            <a:srgbClr val="FFFF66"/>
          </a:solidFill>
          <a:ln w="9525">
            <a:noFill/>
            <a:miter lim="800000"/>
            <a:headEnd/>
            <a:tailEnd/>
          </a:ln>
        </p:spPr>
        <p:txBody>
          <a:bodyPr>
            <a:spAutoFit/>
          </a:bodyPr>
          <a:lstStyle/>
          <a:p>
            <a:pPr algn="ctr"/>
            <a:r>
              <a:rPr lang="en-US" b="1" dirty="0"/>
              <a:t> T6(Control)</a:t>
            </a:r>
          </a:p>
        </p:txBody>
      </p:sp>
      <p:sp>
        <p:nvSpPr>
          <p:cNvPr id="13" name="Rectangle 12"/>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4" name="TextBox 13"/>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pic>
        <p:nvPicPr>
          <p:cNvPr id="15" name="Picture 61" descr="rfri"/>
          <p:cNvPicPr>
            <a:picLocks noChangeAspect="1" noChangeArrowheads="1"/>
          </p:cNvPicPr>
          <p:nvPr/>
        </p:nvPicPr>
        <p:blipFill>
          <a:blip r:embed="rId7"/>
          <a:srcRect t="13940"/>
          <a:stretch>
            <a:fillRect/>
          </a:stretch>
        </p:blipFill>
        <p:spPr bwMode="auto">
          <a:xfrm>
            <a:off x="177800" y="6078538"/>
            <a:ext cx="798513" cy="609600"/>
          </a:xfrm>
          <a:prstGeom prst="rect">
            <a:avLst/>
          </a:prstGeom>
          <a:noFill/>
          <a:ln w="9525">
            <a:noFill/>
            <a:miter lim="800000"/>
            <a:headEnd/>
            <a:tailEnd/>
          </a:ln>
        </p:spPr>
      </p:pic>
      <p:pic>
        <p:nvPicPr>
          <p:cNvPr id="16" name="Picture 17" descr="icfrelogo"/>
          <p:cNvPicPr>
            <a:picLocks noChangeAspect="1" noChangeArrowheads="1"/>
          </p:cNvPicPr>
          <p:nvPr/>
        </p:nvPicPr>
        <p:blipFill>
          <a:blip r:embed="rId8"/>
          <a:srcRect/>
          <a:stretch>
            <a:fillRect/>
          </a:stretch>
        </p:blipFill>
        <p:spPr bwMode="auto">
          <a:xfrm>
            <a:off x="8305800" y="6076950"/>
            <a:ext cx="650875" cy="604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a:srcRect t="13940"/>
          <a:stretch>
            <a:fillRect/>
          </a:stretch>
        </p:blipFill>
        <p:spPr bwMode="auto">
          <a:xfrm>
            <a:off x="177800" y="6078538"/>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305800" y="6076950"/>
            <a:ext cx="650875" cy="604838"/>
          </a:xfrm>
          <a:prstGeom prst="rect">
            <a:avLst/>
          </a:prstGeom>
          <a:noFill/>
          <a:ln w="9525">
            <a:noFill/>
            <a:miter lim="800000"/>
            <a:headEnd/>
            <a:tailEnd/>
          </a:ln>
        </p:spPr>
      </p:pic>
      <p:sp>
        <p:nvSpPr>
          <p:cNvPr id="9" name="TextBox 8"/>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sp>
        <p:nvSpPr>
          <p:cNvPr id="11" name="Rectangle 6"/>
          <p:cNvSpPr>
            <a:spLocks noChangeArrowheads="1"/>
          </p:cNvSpPr>
          <p:nvPr/>
        </p:nvSpPr>
        <p:spPr bwMode="auto">
          <a:xfrm>
            <a:off x="0" y="0"/>
            <a:ext cx="9144000" cy="830997"/>
          </a:xfrm>
          <a:prstGeom prst="rect">
            <a:avLst/>
          </a:prstGeom>
          <a:solidFill>
            <a:schemeClr val="tx1"/>
          </a:solidFill>
          <a:ln w="9525">
            <a:solidFill>
              <a:schemeClr val="tx1"/>
            </a:solidFill>
            <a:miter lim="800000"/>
            <a:headEnd/>
            <a:tailEnd/>
          </a:ln>
        </p:spPr>
        <p:txBody>
          <a:bodyPr wrap="square">
            <a:spAutoFit/>
          </a:bodyPr>
          <a:lstStyle/>
          <a:p>
            <a:pPr algn="ctr"/>
            <a:r>
              <a:rPr lang="en-US" sz="2400" b="1" dirty="0" smtClean="0">
                <a:solidFill>
                  <a:srgbClr val="FFFF00"/>
                </a:solidFill>
              </a:rPr>
              <a:t>Visual  </a:t>
            </a:r>
            <a:r>
              <a:rPr lang="en-US" sz="2400" b="1" dirty="0">
                <a:solidFill>
                  <a:srgbClr val="FFFF00"/>
                </a:solidFill>
              </a:rPr>
              <a:t>observation for formation of </a:t>
            </a:r>
            <a:r>
              <a:rPr lang="en-US" sz="2400" b="1" dirty="0" err="1" smtClean="0">
                <a:solidFill>
                  <a:srgbClr val="FFFF00"/>
                </a:solidFill>
              </a:rPr>
              <a:t>agarwood</a:t>
            </a:r>
            <a:r>
              <a:rPr lang="en-US" sz="2400" b="1" dirty="0" smtClean="0">
                <a:solidFill>
                  <a:srgbClr val="FFFF00"/>
                </a:solidFill>
              </a:rPr>
              <a:t> after 4 years of </a:t>
            </a:r>
          </a:p>
          <a:p>
            <a:pPr algn="ctr"/>
            <a:r>
              <a:rPr lang="en-US" sz="2400" b="1" dirty="0" smtClean="0">
                <a:solidFill>
                  <a:srgbClr val="FFFF00"/>
                </a:solidFill>
              </a:rPr>
              <a:t>artificial inoculation</a:t>
            </a:r>
            <a:r>
              <a:rPr lang="en-US" sz="2400" b="1" dirty="0" smtClean="0">
                <a:solidFill>
                  <a:srgbClr val="FFFF00"/>
                </a:solidFill>
                <a:cs typeface="Times New Roman" pitchFamily="18" charset="0"/>
              </a:rPr>
              <a:t> in </a:t>
            </a:r>
            <a:r>
              <a:rPr lang="en-US" sz="2400" b="1" dirty="0" err="1" smtClean="0">
                <a:solidFill>
                  <a:srgbClr val="FFFF00"/>
                </a:solidFill>
                <a:cs typeface="Times New Roman" pitchFamily="18" charset="0"/>
              </a:rPr>
              <a:t>Rowta</a:t>
            </a:r>
            <a:r>
              <a:rPr lang="en-US" sz="2400" b="1" dirty="0" smtClean="0">
                <a:solidFill>
                  <a:srgbClr val="FFFF00"/>
                </a:solidFill>
                <a:cs typeface="Times New Roman" pitchFamily="18" charset="0"/>
              </a:rPr>
              <a:t> (</a:t>
            </a:r>
            <a:r>
              <a:rPr lang="en-US" sz="2400" b="1" dirty="0" err="1" smtClean="0">
                <a:solidFill>
                  <a:srgbClr val="FFFF00"/>
                </a:solidFill>
                <a:cs typeface="Times New Roman" pitchFamily="18" charset="0"/>
              </a:rPr>
              <a:t>Udalguri</a:t>
            </a:r>
            <a:r>
              <a:rPr lang="en-US" sz="2400" b="1" dirty="0" smtClean="0">
                <a:solidFill>
                  <a:srgbClr val="FFFF00"/>
                </a:solidFill>
                <a:cs typeface="Times New Roman" pitchFamily="18" charset="0"/>
              </a:rPr>
              <a:t> district), Assam</a:t>
            </a:r>
            <a:r>
              <a:rPr lang="en-US" sz="2400" b="1" dirty="0" smtClean="0">
                <a:solidFill>
                  <a:srgbClr val="FFFF00"/>
                </a:solidFill>
              </a:rPr>
              <a:t>  </a:t>
            </a:r>
          </a:p>
        </p:txBody>
      </p:sp>
      <p:sp>
        <p:nvSpPr>
          <p:cNvPr id="12" name="TextBox 21"/>
          <p:cNvSpPr txBox="1">
            <a:spLocks noChangeArrowheads="1"/>
          </p:cNvSpPr>
          <p:nvPr/>
        </p:nvSpPr>
        <p:spPr bwMode="auto">
          <a:xfrm>
            <a:off x="765175" y="4724400"/>
            <a:ext cx="530225" cy="369888"/>
          </a:xfrm>
          <a:prstGeom prst="rect">
            <a:avLst/>
          </a:prstGeom>
          <a:solidFill>
            <a:srgbClr val="FFFF66"/>
          </a:solidFill>
          <a:ln w="9525">
            <a:noFill/>
            <a:miter lim="800000"/>
            <a:headEnd/>
            <a:tailEnd/>
          </a:ln>
        </p:spPr>
        <p:txBody>
          <a:bodyPr>
            <a:spAutoFit/>
          </a:bodyPr>
          <a:lstStyle/>
          <a:p>
            <a:pPr algn="ctr"/>
            <a:r>
              <a:rPr lang="en-US" b="1" dirty="0"/>
              <a:t>T1</a:t>
            </a:r>
          </a:p>
        </p:txBody>
      </p:sp>
      <p:sp>
        <p:nvSpPr>
          <p:cNvPr id="14" name="TextBox 16"/>
          <p:cNvSpPr txBox="1">
            <a:spLocks noChangeArrowheads="1"/>
          </p:cNvSpPr>
          <p:nvPr/>
        </p:nvSpPr>
        <p:spPr bwMode="auto">
          <a:xfrm>
            <a:off x="2743200" y="4724400"/>
            <a:ext cx="415498" cy="369332"/>
          </a:xfrm>
          <a:prstGeom prst="rect">
            <a:avLst/>
          </a:prstGeom>
          <a:solidFill>
            <a:srgbClr val="FFFF66"/>
          </a:solidFill>
          <a:ln w="9525">
            <a:noFill/>
            <a:miter lim="800000"/>
            <a:headEnd/>
            <a:tailEnd/>
          </a:ln>
        </p:spPr>
        <p:txBody>
          <a:bodyPr wrap="none">
            <a:spAutoFit/>
          </a:bodyPr>
          <a:lstStyle/>
          <a:p>
            <a:pPr algn="ctr"/>
            <a:r>
              <a:rPr lang="en-US" b="1" dirty="0"/>
              <a:t>T2</a:t>
            </a:r>
          </a:p>
        </p:txBody>
      </p:sp>
      <p:sp>
        <p:nvSpPr>
          <p:cNvPr id="15" name="TextBox 18"/>
          <p:cNvSpPr txBox="1">
            <a:spLocks noChangeArrowheads="1"/>
          </p:cNvSpPr>
          <p:nvPr/>
        </p:nvSpPr>
        <p:spPr bwMode="auto">
          <a:xfrm>
            <a:off x="6137702" y="4724400"/>
            <a:ext cx="415498" cy="369332"/>
          </a:xfrm>
          <a:prstGeom prst="rect">
            <a:avLst/>
          </a:prstGeom>
          <a:solidFill>
            <a:srgbClr val="FFFF66"/>
          </a:solidFill>
          <a:ln w="9525">
            <a:noFill/>
            <a:miter lim="800000"/>
            <a:headEnd/>
            <a:tailEnd/>
          </a:ln>
        </p:spPr>
        <p:txBody>
          <a:bodyPr wrap="none">
            <a:spAutoFit/>
          </a:bodyPr>
          <a:lstStyle/>
          <a:p>
            <a:pPr algn="ctr"/>
            <a:r>
              <a:rPr lang="en-US" b="1" dirty="0"/>
              <a:t>T4</a:t>
            </a:r>
          </a:p>
        </p:txBody>
      </p:sp>
      <p:sp>
        <p:nvSpPr>
          <p:cNvPr id="16" name="TextBox 19"/>
          <p:cNvSpPr txBox="1">
            <a:spLocks noChangeArrowheads="1"/>
          </p:cNvSpPr>
          <p:nvPr/>
        </p:nvSpPr>
        <p:spPr bwMode="auto">
          <a:xfrm>
            <a:off x="7772400" y="4724400"/>
            <a:ext cx="454025" cy="369888"/>
          </a:xfrm>
          <a:prstGeom prst="rect">
            <a:avLst/>
          </a:prstGeom>
          <a:solidFill>
            <a:srgbClr val="FFFF66"/>
          </a:solidFill>
          <a:ln w="9525">
            <a:noFill/>
            <a:miter lim="800000"/>
            <a:headEnd/>
            <a:tailEnd/>
          </a:ln>
        </p:spPr>
        <p:txBody>
          <a:bodyPr>
            <a:spAutoFit/>
          </a:bodyPr>
          <a:lstStyle/>
          <a:p>
            <a:pPr algn="ctr"/>
            <a:r>
              <a:rPr lang="en-US" b="1" dirty="0"/>
              <a:t>T5</a:t>
            </a:r>
          </a:p>
        </p:txBody>
      </p:sp>
      <p:sp>
        <p:nvSpPr>
          <p:cNvPr id="17" name="TextBox 16"/>
          <p:cNvSpPr txBox="1">
            <a:spLocks noChangeArrowheads="1"/>
          </p:cNvSpPr>
          <p:nvPr/>
        </p:nvSpPr>
        <p:spPr bwMode="auto">
          <a:xfrm>
            <a:off x="4419600" y="4724400"/>
            <a:ext cx="415498" cy="369332"/>
          </a:xfrm>
          <a:prstGeom prst="rect">
            <a:avLst/>
          </a:prstGeom>
          <a:solidFill>
            <a:srgbClr val="FFFF66"/>
          </a:solidFill>
          <a:ln w="9525">
            <a:noFill/>
            <a:miter lim="800000"/>
            <a:headEnd/>
            <a:tailEnd/>
          </a:ln>
        </p:spPr>
        <p:txBody>
          <a:bodyPr wrap="none">
            <a:spAutoFit/>
          </a:bodyPr>
          <a:lstStyle/>
          <a:p>
            <a:pPr algn="ctr"/>
            <a:r>
              <a:rPr lang="en-US" b="1" dirty="0" smtClean="0"/>
              <a:t>T3</a:t>
            </a:r>
            <a:endParaRPr lang="en-US" b="1" dirty="0"/>
          </a:p>
        </p:txBody>
      </p:sp>
      <p:pic>
        <p:nvPicPr>
          <p:cNvPr id="3074" name="Picture 2"/>
          <p:cNvPicPr>
            <a:picLocks noChangeAspect="1" noChangeArrowheads="1"/>
          </p:cNvPicPr>
          <p:nvPr/>
        </p:nvPicPr>
        <p:blipFill>
          <a:blip r:embed="rId4"/>
          <a:srcRect/>
          <a:stretch>
            <a:fillRect/>
          </a:stretch>
        </p:blipFill>
        <p:spPr bwMode="auto">
          <a:xfrm>
            <a:off x="76200" y="1295400"/>
            <a:ext cx="1905000" cy="3352800"/>
          </a:xfrm>
          <a:prstGeom prst="rect">
            <a:avLst/>
          </a:prstGeom>
          <a:noFill/>
          <a:ln w="9525">
            <a:noFill/>
            <a:miter lim="800000"/>
            <a:headEnd/>
            <a:tailEnd/>
          </a:ln>
          <a:effectLst/>
        </p:spPr>
      </p:pic>
      <p:pic>
        <p:nvPicPr>
          <p:cNvPr id="3075" name="Picture 3" descr="E:\NMPB_photographs\Tour_Rowta\DSC02861 - Copy.JPG"/>
          <p:cNvPicPr>
            <a:picLocks noChangeAspect="1" noChangeArrowheads="1"/>
          </p:cNvPicPr>
          <p:nvPr/>
        </p:nvPicPr>
        <p:blipFill>
          <a:blip r:embed="rId5"/>
          <a:srcRect/>
          <a:stretch>
            <a:fillRect/>
          </a:stretch>
        </p:blipFill>
        <p:spPr bwMode="auto">
          <a:xfrm>
            <a:off x="2057400" y="1295401"/>
            <a:ext cx="1725613" cy="3352800"/>
          </a:xfrm>
          <a:prstGeom prst="rect">
            <a:avLst/>
          </a:prstGeom>
          <a:noFill/>
        </p:spPr>
      </p:pic>
      <p:pic>
        <p:nvPicPr>
          <p:cNvPr id="3076" name="Picture 4" descr="E:\NMPB_photographs\Tour_Rowta\DSC02872 - Copy.JPG"/>
          <p:cNvPicPr>
            <a:picLocks noChangeAspect="1" noChangeArrowheads="1"/>
          </p:cNvPicPr>
          <p:nvPr/>
        </p:nvPicPr>
        <p:blipFill>
          <a:blip r:embed="rId6"/>
          <a:srcRect/>
          <a:stretch>
            <a:fillRect/>
          </a:stretch>
        </p:blipFill>
        <p:spPr bwMode="auto">
          <a:xfrm>
            <a:off x="3886200" y="1295401"/>
            <a:ext cx="1600200" cy="3352800"/>
          </a:xfrm>
          <a:prstGeom prst="rect">
            <a:avLst/>
          </a:prstGeom>
          <a:noFill/>
        </p:spPr>
      </p:pic>
      <p:pic>
        <p:nvPicPr>
          <p:cNvPr id="3077" name="Picture 5"/>
          <p:cNvPicPr>
            <a:picLocks noChangeAspect="1" noChangeArrowheads="1"/>
          </p:cNvPicPr>
          <p:nvPr/>
        </p:nvPicPr>
        <p:blipFill>
          <a:blip r:embed="rId7"/>
          <a:srcRect/>
          <a:stretch>
            <a:fillRect/>
          </a:stretch>
        </p:blipFill>
        <p:spPr bwMode="auto">
          <a:xfrm>
            <a:off x="5562600" y="1295399"/>
            <a:ext cx="1524000" cy="3352801"/>
          </a:xfrm>
          <a:prstGeom prst="rect">
            <a:avLst/>
          </a:prstGeom>
          <a:noFill/>
          <a:ln w="9525">
            <a:noFill/>
            <a:miter lim="800000"/>
            <a:headEnd/>
            <a:tailEnd/>
          </a:ln>
          <a:effectLst/>
        </p:spPr>
      </p:pic>
      <p:pic>
        <p:nvPicPr>
          <p:cNvPr id="3078" name="Picture 6"/>
          <p:cNvPicPr>
            <a:picLocks noChangeAspect="1" noChangeArrowheads="1"/>
          </p:cNvPicPr>
          <p:nvPr/>
        </p:nvPicPr>
        <p:blipFill>
          <a:blip r:embed="rId8"/>
          <a:srcRect/>
          <a:stretch>
            <a:fillRect/>
          </a:stretch>
        </p:blipFill>
        <p:spPr bwMode="auto">
          <a:xfrm>
            <a:off x="7162800" y="1295399"/>
            <a:ext cx="1524000" cy="3352801"/>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a:srcRect t="13940"/>
          <a:stretch>
            <a:fillRect/>
          </a:stretch>
        </p:blipFill>
        <p:spPr bwMode="auto">
          <a:xfrm>
            <a:off x="177800" y="6078538"/>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305800" y="6076950"/>
            <a:ext cx="650875" cy="604838"/>
          </a:xfrm>
          <a:prstGeom prst="rect">
            <a:avLst/>
          </a:prstGeom>
          <a:noFill/>
          <a:ln w="9525">
            <a:noFill/>
            <a:miter lim="800000"/>
            <a:headEnd/>
            <a:tailEnd/>
          </a:ln>
        </p:spPr>
      </p:pic>
      <p:sp>
        <p:nvSpPr>
          <p:cNvPr id="9" name="TextBox 8"/>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sp>
        <p:nvSpPr>
          <p:cNvPr id="10" name="TextBox 9"/>
          <p:cNvSpPr txBox="1"/>
          <p:nvPr/>
        </p:nvSpPr>
        <p:spPr>
          <a:xfrm>
            <a:off x="0" y="-27383"/>
            <a:ext cx="9144000" cy="523220"/>
          </a:xfrm>
          <a:prstGeom prst="rect">
            <a:avLst/>
          </a:prstGeom>
          <a:solidFill>
            <a:srgbClr val="C00000"/>
          </a:solidFill>
        </p:spPr>
        <p:txBody>
          <a:bodyPr wrap="square" rtlCol="0">
            <a:spAutoFit/>
          </a:bodyPr>
          <a:lstStyle/>
          <a:p>
            <a:pPr algn="ctr" eaLnBrk="0" hangingPunct="0">
              <a:spcBef>
                <a:spcPct val="50000"/>
              </a:spcBef>
            </a:pPr>
            <a:r>
              <a:rPr lang="en-US" sz="2800" b="1" dirty="0" err="1" smtClean="0">
                <a:solidFill>
                  <a:schemeClr val="bg1"/>
                </a:solidFill>
              </a:rPr>
              <a:t>Agarwood</a:t>
            </a:r>
            <a:r>
              <a:rPr lang="en-US" sz="2800" b="1" dirty="0" smtClean="0">
                <a:solidFill>
                  <a:schemeClr val="bg1"/>
                </a:solidFill>
              </a:rPr>
              <a:t> Formation</a:t>
            </a:r>
            <a:endParaRPr lang="en-US" sz="2800" b="1" dirty="0" smtClean="0">
              <a:solidFill>
                <a:schemeClr val="bg1"/>
              </a:solidFill>
              <a:cs typeface="Times New Roman" pitchFamily="18" charset="0"/>
            </a:endParaRPr>
          </a:p>
        </p:txBody>
      </p:sp>
      <p:sp>
        <p:nvSpPr>
          <p:cNvPr id="11" name="Rectangle 10"/>
          <p:cNvSpPr/>
          <p:nvPr/>
        </p:nvSpPr>
        <p:spPr>
          <a:xfrm>
            <a:off x="251520" y="685800"/>
            <a:ext cx="5539680" cy="2862322"/>
          </a:xfrm>
          <a:prstGeom prst="rect">
            <a:avLst/>
          </a:prstGeom>
        </p:spPr>
        <p:txBody>
          <a:bodyPr wrap="square">
            <a:spAutoFit/>
          </a:bodyPr>
          <a:lstStyle/>
          <a:p>
            <a:pPr algn="just"/>
            <a:r>
              <a:rPr lang="en-US" sz="2000" b="1" dirty="0" err="1" smtClean="0">
                <a:latin typeface="Times New Roman" pitchFamily="18" charset="0"/>
                <a:cs typeface="Times New Roman" pitchFamily="18" charset="0"/>
              </a:rPr>
              <a:t>Agarwood</a:t>
            </a:r>
            <a:r>
              <a:rPr lang="en-US" sz="2000" b="1" dirty="0" smtClean="0">
                <a:latin typeface="Times New Roman" pitchFamily="18" charset="0"/>
                <a:cs typeface="Times New Roman" pitchFamily="18" charset="0"/>
              </a:rPr>
              <a:t> formation is the resinification of accumulated oleoresins due to the action of microorganisms.</a:t>
            </a:r>
          </a:p>
          <a:p>
            <a:pPr algn="just"/>
            <a:endParaRPr lang="en-US" sz="2000" b="1" dirty="0" smtClean="0">
              <a:latin typeface="Times New Roman" pitchFamily="18" charset="0"/>
              <a:cs typeface="Times New Roman" pitchFamily="18" charset="0"/>
            </a:endParaRPr>
          </a:p>
          <a:p>
            <a:pPr algn="just"/>
            <a:r>
              <a:rPr lang="en-US" sz="2000" b="1" dirty="0" smtClean="0">
                <a:solidFill>
                  <a:srgbClr val="C00000"/>
                </a:solidFill>
                <a:latin typeface="Times New Roman" pitchFamily="18" charset="0"/>
                <a:cs typeface="Times New Roman" pitchFamily="18" charset="0"/>
              </a:rPr>
              <a:t>The infection of fungus occurs when stem is injured or bored by larvae of a stem borer (</a:t>
            </a:r>
            <a:r>
              <a:rPr lang="en-US" sz="2000" b="1" i="1" dirty="0" smtClean="0">
                <a:solidFill>
                  <a:srgbClr val="C00000"/>
                </a:solidFill>
                <a:latin typeface="Times New Roman" pitchFamily="18" charset="0"/>
                <a:cs typeface="Times New Roman" pitchFamily="18" charset="0"/>
              </a:rPr>
              <a:t>Zeuzera </a:t>
            </a:r>
            <a:r>
              <a:rPr lang="en-US" sz="2000" b="1" i="1" dirty="0" err="1" smtClean="0">
                <a:solidFill>
                  <a:srgbClr val="C00000"/>
                </a:solidFill>
                <a:latin typeface="Times New Roman" pitchFamily="18" charset="0"/>
                <a:cs typeface="Times New Roman" pitchFamily="18" charset="0"/>
              </a:rPr>
              <a:t>conferta</a:t>
            </a:r>
            <a:r>
              <a:rPr lang="en-US" sz="2000" b="1" i="1" dirty="0" smtClean="0">
                <a:solidFill>
                  <a:srgbClr val="C00000"/>
                </a:solidFill>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Walker).</a:t>
            </a:r>
          </a:p>
          <a:p>
            <a:pPr algn="just"/>
            <a:endParaRPr lang="en-US" sz="2000" b="1" dirty="0" smtClean="0">
              <a:latin typeface="Times New Roman" pitchFamily="18" charset="0"/>
              <a:cs typeface="Times New Roman" pitchFamily="18" charset="0"/>
            </a:endParaRPr>
          </a:p>
          <a:p>
            <a:pPr algn="just"/>
            <a:endParaRPr lang="en-US" sz="2000" b="1" dirty="0" smtClean="0">
              <a:latin typeface="Times New Roman" pitchFamily="18" charset="0"/>
              <a:cs typeface="Times New Roman" pitchFamily="18" charset="0"/>
            </a:endParaRPr>
          </a:p>
        </p:txBody>
      </p:sp>
      <p:pic>
        <p:nvPicPr>
          <p:cNvPr id="12" name="Picture 9" descr="Picture11"/>
          <p:cNvPicPr>
            <a:picLocks noChangeAspect="1" noChangeArrowheads="1"/>
          </p:cNvPicPr>
          <p:nvPr/>
        </p:nvPicPr>
        <p:blipFill>
          <a:blip r:embed="rId4" cstate="print">
            <a:lum contrast="15000"/>
          </a:blip>
          <a:srcRect/>
          <a:stretch>
            <a:fillRect/>
          </a:stretch>
        </p:blipFill>
        <p:spPr bwMode="auto">
          <a:xfrm>
            <a:off x="5943600" y="596900"/>
            <a:ext cx="1143000" cy="1079500"/>
          </a:xfrm>
          <a:prstGeom prst="rect">
            <a:avLst/>
          </a:prstGeom>
          <a:noFill/>
          <a:ln w="9525">
            <a:noFill/>
            <a:miter lim="800000"/>
            <a:headEnd/>
            <a:tailEnd/>
          </a:ln>
        </p:spPr>
      </p:pic>
      <p:pic>
        <p:nvPicPr>
          <p:cNvPr id="13" name="Picture 4" descr="Picture13"/>
          <p:cNvPicPr>
            <a:picLocks noChangeAspect="1" noChangeArrowheads="1"/>
          </p:cNvPicPr>
          <p:nvPr/>
        </p:nvPicPr>
        <p:blipFill>
          <a:blip r:embed="rId5" cstate="print">
            <a:lum contrast="11000"/>
          </a:blip>
          <a:srcRect/>
          <a:stretch>
            <a:fillRect/>
          </a:stretch>
        </p:blipFill>
        <p:spPr bwMode="auto">
          <a:xfrm>
            <a:off x="6831806" y="1295400"/>
            <a:ext cx="1092994" cy="990600"/>
          </a:xfrm>
          <a:prstGeom prst="rect">
            <a:avLst/>
          </a:prstGeom>
          <a:noFill/>
          <a:ln w="9525">
            <a:noFill/>
            <a:miter lim="800000"/>
            <a:headEnd/>
            <a:tailEnd/>
          </a:ln>
        </p:spPr>
      </p:pic>
      <p:pic>
        <p:nvPicPr>
          <p:cNvPr id="14" name="Picture 13" descr="Picture12"/>
          <p:cNvPicPr>
            <a:picLocks noChangeAspect="1" noChangeArrowheads="1"/>
          </p:cNvPicPr>
          <p:nvPr/>
        </p:nvPicPr>
        <p:blipFill>
          <a:blip r:embed="rId6" cstate="print">
            <a:lum contrast="14000"/>
          </a:blip>
          <a:srcRect/>
          <a:stretch>
            <a:fillRect/>
          </a:stretch>
        </p:blipFill>
        <p:spPr bwMode="auto">
          <a:xfrm>
            <a:off x="7696200" y="1981201"/>
            <a:ext cx="1143000" cy="1066799"/>
          </a:xfrm>
          <a:prstGeom prst="rect">
            <a:avLst/>
          </a:prstGeom>
          <a:noFill/>
          <a:ln w="9525">
            <a:noFill/>
            <a:miter lim="800000"/>
            <a:headEnd/>
            <a:tailEnd/>
          </a:ln>
        </p:spPr>
      </p:pic>
      <p:pic>
        <p:nvPicPr>
          <p:cNvPr id="15" name="Picture 4"/>
          <p:cNvPicPr>
            <a:picLocks noChangeAspect="1" noChangeArrowheads="1"/>
          </p:cNvPicPr>
          <p:nvPr/>
        </p:nvPicPr>
        <p:blipFill>
          <a:blip r:embed="rId7" cstate="print"/>
          <a:srcRect/>
          <a:stretch>
            <a:fillRect/>
          </a:stretch>
        </p:blipFill>
        <p:spPr bwMode="auto">
          <a:xfrm>
            <a:off x="381000" y="3200400"/>
            <a:ext cx="1196698" cy="990600"/>
          </a:xfrm>
          <a:prstGeom prst="rect">
            <a:avLst/>
          </a:prstGeom>
          <a:noFill/>
          <a:ln w="9525">
            <a:noFill/>
            <a:miter lim="800000"/>
            <a:headEnd/>
            <a:tailEnd/>
          </a:ln>
        </p:spPr>
      </p:pic>
      <p:pic>
        <p:nvPicPr>
          <p:cNvPr id="16" name="Picture 4"/>
          <p:cNvPicPr>
            <a:picLocks noChangeAspect="1" noChangeArrowheads="1"/>
          </p:cNvPicPr>
          <p:nvPr/>
        </p:nvPicPr>
        <p:blipFill>
          <a:blip r:embed="rId8" cstate="print"/>
          <a:srcRect/>
          <a:stretch>
            <a:fillRect/>
          </a:stretch>
        </p:blipFill>
        <p:spPr bwMode="auto">
          <a:xfrm>
            <a:off x="1295400" y="3886200"/>
            <a:ext cx="1066800" cy="990600"/>
          </a:xfrm>
          <a:prstGeom prst="rect">
            <a:avLst/>
          </a:prstGeom>
          <a:noFill/>
          <a:ln w="9525">
            <a:noFill/>
            <a:miter lim="800000"/>
            <a:headEnd/>
            <a:tailEnd/>
          </a:ln>
          <a:effectLst/>
        </p:spPr>
      </p:pic>
      <p:sp>
        <p:nvSpPr>
          <p:cNvPr id="17" name="Rectangle 16"/>
          <p:cNvSpPr/>
          <p:nvPr/>
        </p:nvSpPr>
        <p:spPr>
          <a:xfrm>
            <a:off x="3429000" y="3330476"/>
            <a:ext cx="5562600" cy="2308324"/>
          </a:xfrm>
          <a:prstGeom prst="rect">
            <a:avLst/>
          </a:prstGeom>
        </p:spPr>
        <p:txBody>
          <a:bodyPr wrap="square">
            <a:spAutoFit/>
          </a:bodyPr>
          <a:lstStyle/>
          <a:p>
            <a:pPr algn="just"/>
            <a:r>
              <a:rPr lang="en-US" b="1" dirty="0" smtClean="0">
                <a:latin typeface="Times New Roman" pitchFamily="18" charset="0"/>
                <a:cs typeface="Times New Roman" pitchFamily="18" charset="0"/>
              </a:rPr>
              <a:t>The borer makes tunnels inside the tree trunks. Fungus enters the plant through this vertical hollow sometimes-zigzag tunnel inside the stem, which serves as the initial sites of infection.</a:t>
            </a:r>
          </a:p>
          <a:p>
            <a:pPr algn="just"/>
            <a:endParaRPr lang="en-US" b="1" dirty="0" smtClean="0">
              <a:latin typeface="Times New Roman" pitchFamily="18" charset="0"/>
              <a:cs typeface="Times New Roman" pitchFamily="18" charset="0"/>
            </a:endParaRPr>
          </a:p>
          <a:p>
            <a:pPr algn="just"/>
            <a:r>
              <a:rPr lang="en-US" b="1" dirty="0" smtClean="0">
                <a:solidFill>
                  <a:srgbClr val="C00000"/>
                </a:solidFill>
                <a:latin typeface="Times New Roman" pitchFamily="18" charset="0"/>
                <a:cs typeface="Times New Roman" pitchFamily="18" charset="0"/>
              </a:rPr>
              <a:t>The fungal infection takes long time to mature and trees about 50 years old have the highest concentration (2.5-5.0 kg/tree). </a:t>
            </a:r>
          </a:p>
        </p:txBody>
      </p:sp>
      <p:pic>
        <p:nvPicPr>
          <p:cNvPr id="18" name="Picture 2"/>
          <p:cNvPicPr>
            <a:picLocks noChangeAspect="1" noChangeArrowheads="1"/>
          </p:cNvPicPr>
          <p:nvPr/>
        </p:nvPicPr>
        <p:blipFill>
          <a:blip r:embed="rId9" cstate="print"/>
          <a:srcRect/>
          <a:stretch>
            <a:fillRect/>
          </a:stretch>
        </p:blipFill>
        <p:spPr bwMode="auto">
          <a:xfrm>
            <a:off x="2133600" y="4572001"/>
            <a:ext cx="1066800" cy="990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a:srcRect t="13940"/>
          <a:stretch>
            <a:fillRect/>
          </a:stretch>
        </p:blipFill>
        <p:spPr bwMode="auto">
          <a:xfrm>
            <a:off x="177800" y="6078538"/>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305800" y="6076950"/>
            <a:ext cx="650875" cy="604838"/>
          </a:xfrm>
          <a:prstGeom prst="rect">
            <a:avLst/>
          </a:prstGeom>
          <a:noFill/>
          <a:ln w="9525">
            <a:noFill/>
            <a:miter lim="800000"/>
            <a:headEnd/>
            <a:tailEnd/>
          </a:ln>
        </p:spPr>
      </p:pic>
      <p:sp>
        <p:nvSpPr>
          <p:cNvPr id="9" name="TextBox 8"/>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sp>
        <p:nvSpPr>
          <p:cNvPr id="10" name="TextBox 9"/>
          <p:cNvSpPr txBox="1"/>
          <p:nvPr/>
        </p:nvSpPr>
        <p:spPr>
          <a:xfrm>
            <a:off x="0" y="-27383"/>
            <a:ext cx="9144000" cy="523220"/>
          </a:xfrm>
          <a:prstGeom prst="rect">
            <a:avLst/>
          </a:prstGeom>
          <a:solidFill>
            <a:srgbClr val="C00000"/>
          </a:solidFill>
        </p:spPr>
        <p:txBody>
          <a:bodyPr wrap="square" rtlCol="0">
            <a:spAutoFit/>
          </a:bodyPr>
          <a:lstStyle/>
          <a:p>
            <a:pPr algn="ctr" eaLnBrk="0" hangingPunct="0">
              <a:spcBef>
                <a:spcPct val="50000"/>
              </a:spcBef>
            </a:pPr>
            <a:r>
              <a:rPr lang="en-US" sz="2800" b="1" dirty="0" err="1" smtClean="0">
                <a:solidFill>
                  <a:schemeClr val="bg1"/>
                </a:solidFill>
              </a:rPr>
              <a:t>Agarwood</a:t>
            </a:r>
            <a:r>
              <a:rPr lang="en-US" sz="2800" b="1" dirty="0" smtClean="0">
                <a:solidFill>
                  <a:schemeClr val="bg1"/>
                </a:solidFill>
              </a:rPr>
              <a:t> Formation</a:t>
            </a:r>
            <a:endParaRPr lang="en-US" sz="2800" b="1" dirty="0" smtClean="0">
              <a:solidFill>
                <a:schemeClr val="bg1"/>
              </a:solidFill>
              <a:cs typeface="Times New Roman" pitchFamily="18" charset="0"/>
            </a:endParaRPr>
          </a:p>
        </p:txBody>
      </p:sp>
      <p:pic>
        <p:nvPicPr>
          <p:cNvPr id="12" name="Picture 4"/>
          <p:cNvPicPr>
            <a:picLocks noChangeAspect="1" noChangeArrowheads="1"/>
          </p:cNvPicPr>
          <p:nvPr/>
        </p:nvPicPr>
        <p:blipFill>
          <a:blip r:embed="rId4" cstate="print"/>
          <a:srcRect/>
          <a:stretch>
            <a:fillRect/>
          </a:stretch>
        </p:blipFill>
        <p:spPr bwMode="auto">
          <a:xfrm>
            <a:off x="897334" y="609600"/>
            <a:ext cx="3217466" cy="4679950"/>
          </a:xfrm>
          <a:prstGeom prst="rect">
            <a:avLst/>
          </a:prstGeom>
          <a:noFill/>
          <a:ln w="9525">
            <a:noFill/>
            <a:miter lim="800000"/>
            <a:headEnd/>
            <a:tailEnd/>
          </a:ln>
        </p:spPr>
      </p:pic>
      <p:sp>
        <p:nvSpPr>
          <p:cNvPr id="13" name="Text Box 5"/>
          <p:cNvSpPr txBox="1">
            <a:spLocks noChangeArrowheads="1"/>
          </p:cNvSpPr>
          <p:nvPr/>
        </p:nvSpPr>
        <p:spPr bwMode="auto">
          <a:xfrm>
            <a:off x="899592" y="5334000"/>
            <a:ext cx="3200400" cy="646113"/>
          </a:xfrm>
          <a:prstGeom prst="rect">
            <a:avLst/>
          </a:prstGeom>
          <a:solidFill>
            <a:srgbClr val="FFFF66"/>
          </a:solidFill>
          <a:ln w="9525">
            <a:noFill/>
            <a:miter lim="800000"/>
            <a:headEnd/>
            <a:tailEnd/>
          </a:ln>
        </p:spPr>
        <p:txBody>
          <a:bodyPr wrap="square">
            <a:spAutoFit/>
          </a:bodyPr>
          <a:lstStyle/>
          <a:p>
            <a:pPr algn="ctr" eaLnBrk="0" hangingPunct="0"/>
            <a:r>
              <a:rPr lang="en-US" b="1" dirty="0">
                <a:latin typeface="Times New Roman" pitchFamily="18" charset="0"/>
                <a:cs typeface="Times New Roman" pitchFamily="18" charset="0"/>
              </a:rPr>
              <a:t>Formation of agar-wood along the borer’s tunnel</a:t>
            </a:r>
            <a:endParaRPr lang="en-IN" b="1" dirty="0">
              <a:latin typeface="Times New Roman" pitchFamily="18" charset="0"/>
              <a:cs typeface="Times New Roman" pitchFamily="18" charset="0"/>
            </a:endParaRPr>
          </a:p>
        </p:txBody>
      </p:sp>
      <p:pic>
        <p:nvPicPr>
          <p:cNvPr id="14" name="Picture 2" descr="C:\Users\GCR-Office\Desktop\NMPB Photos\Namti (Sivsagar) 13.12.2013\DSC00307.JPG"/>
          <p:cNvPicPr>
            <a:picLocks noChangeAspect="1" noChangeArrowheads="1"/>
          </p:cNvPicPr>
          <p:nvPr/>
        </p:nvPicPr>
        <p:blipFill>
          <a:blip r:embed="rId5" cstate="print"/>
          <a:srcRect/>
          <a:stretch>
            <a:fillRect/>
          </a:stretch>
        </p:blipFill>
        <p:spPr bwMode="auto">
          <a:xfrm>
            <a:off x="5436096" y="533400"/>
            <a:ext cx="2755032" cy="2362200"/>
          </a:xfrm>
          <a:prstGeom prst="rect">
            <a:avLst/>
          </a:prstGeom>
          <a:noFill/>
        </p:spPr>
      </p:pic>
      <p:sp>
        <p:nvSpPr>
          <p:cNvPr id="15" name="TextBox 14"/>
          <p:cNvSpPr txBox="1"/>
          <p:nvPr/>
        </p:nvSpPr>
        <p:spPr>
          <a:xfrm>
            <a:off x="5508104" y="2895600"/>
            <a:ext cx="2664296" cy="369332"/>
          </a:xfrm>
          <a:prstGeom prst="rect">
            <a:avLst/>
          </a:prstGeom>
          <a:solidFill>
            <a:srgbClr val="FFFF66"/>
          </a:solidFill>
        </p:spPr>
        <p:txBody>
          <a:bodyPr wrap="square" rtlCol="0">
            <a:spAutoFit/>
          </a:bodyPr>
          <a:lstStyle/>
          <a:p>
            <a:pPr algn="ctr"/>
            <a:r>
              <a:rPr lang="en-US" b="1" dirty="0" smtClean="0">
                <a:latin typeface="Times New Roman" pitchFamily="18" charset="0"/>
                <a:cs typeface="Times New Roman" pitchFamily="18" charset="0"/>
              </a:rPr>
              <a:t>Logs of Agar tree</a:t>
            </a:r>
            <a:endParaRPr lang="en-US" b="1" dirty="0">
              <a:latin typeface="Times New Roman" pitchFamily="18" charset="0"/>
              <a:cs typeface="Times New Roman" pitchFamily="18" charset="0"/>
            </a:endParaRPr>
          </a:p>
        </p:txBody>
      </p:sp>
      <p:pic>
        <p:nvPicPr>
          <p:cNvPr id="16" name="Picture 8"/>
          <p:cNvPicPr>
            <a:picLocks noChangeAspect="1" noChangeArrowheads="1"/>
          </p:cNvPicPr>
          <p:nvPr/>
        </p:nvPicPr>
        <p:blipFill>
          <a:blip r:embed="rId6" cstate="print"/>
          <a:srcRect/>
          <a:stretch>
            <a:fillRect/>
          </a:stretch>
        </p:blipFill>
        <p:spPr bwMode="auto">
          <a:xfrm>
            <a:off x="5490518" y="3328087"/>
            <a:ext cx="2739081" cy="2234513"/>
          </a:xfrm>
          <a:prstGeom prst="rect">
            <a:avLst/>
          </a:prstGeom>
          <a:noFill/>
          <a:ln w="9525">
            <a:noFill/>
            <a:miter lim="800000"/>
            <a:headEnd/>
            <a:tailEnd/>
          </a:ln>
        </p:spPr>
      </p:pic>
      <p:sp>
        <p:nvSpPr>
          <p:cNvPr id="17" name="Text Box 6"/>
          <p:cNvSpPr txBox="1">
            <a:spLocks noChangeArrowheads="1"/>
          </p:cNvSpPr>
          <p:nvPr/>
        </p:nvSpPr>
        <p:spPr bwMode="auto">
          <a:xfrm>
            <a:off x="4938192" y="5562600"/>
            <a:ext cx="4053408" cy="369332"/>
          </a:xfrm>
          <a:prstGeom prst="rect">
            <a:avLst/>
          </a:prstGeom>
          <a:solidFill>
            <a:srgbClr val="FFFF66"/>
          </a:solidFill>
          <a:ln w="9525">
            <a:noFill/>
            <a:miter lim="800000"/>
            <a:headEnd/>
            <a:tailEnd/>
          </a:ln>
        </p:spPr>
        <p:txBody>
          <a:bodyPr wrap="square">
            <a:spAutoFit/>
          </a:bodyPr>
          <a:lstStyle/>
          <a:p>
            <a:pPr algn="ctr" eaLnBrk="0" hangingPunct="0"/>
            <a:r>
              <a:rPr lang="en-US" b="1" dirty="0">
                <a:latin typeface="Times New Roman" pitchFamily="18" charset="0"/>
                <a:cs typeface="Times New Roman" pitchFamily="18" charset="0"/>
              </a:rPr>
              <a:t>Agarwood formation in the heart wood</a:t>
            </a:r>
            <a:endParaRPr lang="en-IN"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350" y="6019800"/>
            <a:ext cx="8877300" cy="720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a:srcRect t="13940"/>
          <a:stretch>
            <a:fillRect/>
          </a:stretch>
        </p:blipFill>
        <p:spPr bwMode="auto">
          <a:xfrm>
            <a:off x="177800" y="6078538"/>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305800" y="6076950"/>
            <a:ext cx="650875" cy="604838"/>
          </a:xfrm>
          <a:prstGeom prst="rect">
            <a:avLst/>
          </a:prstGeom>
          <a:noFill/>
          <a:ln w="9525">
            <a:noFill/>
            <a:miter lim="800000"/>
            <a:headEnd/>
            <a:tailEnd/>
          </a:ln>
        </p:spPr>
      </p:pic>
      <p:sp>
        <p:nvSpPr>
          <p:cNvPr id="9" name="TextBox 8"/>
          <p:cNvSpPr txBox="1"/>
          <p:nvPr/>
        </p:nvSpPr>
        <p:spPr>
          <a:xfrm>
            <a:off x="1981200" y="60592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pic>
        <p:nvPicPr>
          <p:cNvPr id="55298" name="Picture 2"/>
          <p:cNvPicPr>
            <a:picLocks noChangeAspect="1" noChangeArrowheads="1"/>
          </p:cNvPicPr>
          <p:nvPr/>
        </p:nvPicPr>
        <p:blipFill>
          <a:blip r:embed="rId4"/>
          <a:srcRect/>
          <a:stretch>
            <a:fillRect/>
          </a:stretch>
        </p:blipFill>
        <p:spPr bwMode="auto">
          <a:xfrm>
            <a:off x="2133600" y="304800"/>
            <a:ext cx="2027774" cy="1981200"/>
          </a:xfrm>
          <a:prstGeom prst="rect">
            <a:avLst/>
          </a:prstGeom>
          <a:noFill/>
          <a:ln w="9525">
            <a:noFill/>
            <a:miter lim="800000"/>
            <a:headEnd/>
            <a:tailEnd/>
          </a:ln>
          <a:effectLst/>
        </p:spPr>
      </p:pic>
      <p:pic>
        <p:nvPicPr>
          <p:cNvPr id="55300" name="Picture 4"/>
          <p:cNvPicPr>
            <a:picLocks noChangeAspect="1" noChangeArrowheads="1"/>
          </p:cNvPicPr>
          <p:nvPr/>
        </p:nvPicPr>
        <p:blipFill>
          <a:blip r:embed="rId5"/>
          <a:srcRect/>
          <a:stretch>
            <a:fillRect/>
          </a:stretch>
        </p:blipFill>
        <p:spPr bwMode="auto">
          <a:xfrm>
            <a:off x="650804" y="2438400"/>
            <a:ext cx="4454596" cy="3200400"/>
          </a:xfrm>
          <a:prstGeom prst="rect">
            <a:avLst/>
          </a:prstGeom>
          <a:noFill/>
          <a:ln w="9525">
            <a:noFill/>
            <a:miter lim="800000"/>
            <a:headEnd/>
            <a:tailEnd/>
          </a:ln>
          <a:effectLst/>
        </p:spPr>
      </p:pic>
      <p:pic>
        <p:nvPicPr>
          <p:cNvPr id="55301" name="Picture 5"/>
          <p:cNvPicPr>
            <a:picLocks noChangeAspect="1" noChangeArrowheads="1"/>
          </p:cNvPicPr>
          <p:nvPr/>
        </p:nvPicPr>
        <p:blipFill>
          <a:blip r:embed="rId6"/>
          <a:srcRect/>
          <a:stretch>
            <a:fillRect/>
          </a:stretch>
        </p:blipFill>
        <p:spPr bwMode="auto">
          <a:xfrm>
            <a:off x="4191000" y="304800"/>
            <a:ext cx="2979888" cy="1981200"/>
          </a:xfrm>
          <a:prstGeom prst="rect">
            <a:avLst/>
          </a:prstGeom>
          <a:noFill/>
          <a:ln w="9525">
            <a:noFill/>
            <a:miter lim="800000"/>
            <a:headEnd/>
            <a:tailEnd/>
          </a:ln>
          <a:effectLst/>
        </p:spPr>
      </p:pic>
      <p:pic>
        <p:nvPicPr>
          <p:cNvPr id="55302" name="Picture 6"/>
          <p:cNvPicPr>
            <a:picLocks noChangeAspect="1" noChangeArrowheads="1"/>
          </p:cNvPicPr>
          <p:nvPr/>
        </p:nvPicPr>
        <p:blipFill>
          <a:blip r:embed="rId7"/>
          <a:srcRect/>
          <a:stretch>
            <a:fillRect/>
          </a:stretch>
        </p:blipFill>
        <p:spPr bwMode="auto">
          <a:xfrm>
            <a:off x="6858000" y="2667000"/>
            <a:ext cx="1371600" cy="2644834"/>
          </a:xfrm>
          <a:prstGeom prst="rect">
            <a:avLst/>
          </a:prstGeom>
          <a:noFill/>
          <a:ln w="9525">
            <a:noFill/>
            <a:miter lim="800000"/>
            <a:headEnd/>
            <a:tailEnd/>
          </a:ln>
          <a:effectLst/>
        </p:spPr>
      </p:pic>
      <p:pic>
        <p:nvPicPr>
          <p:cNvPr id="55303" name="Picture 7"/>
          <p:cNvPicPr>
            <a:picLocks noChangeAspect="1" noChangeArrowheads="1"/>
          </p:cNvPicPr>
          <p:nvPr/>
        </p:nvPicPr>
        <p:blipFill>
          <a:blip r:embed="rId8"/>
          <a:srcRect/>
          <a:stretch>
            <a:fillRect/>
          </a:stretch>
        </p:blipFill>
        <p:spPr bwMode="auto">
          <a:xfrm>
            <a:off x="5638800" y="2590800"/>
            <a:ext cx="1143000" cy="2743200"/>
          </a:xfrm>
          <a:prstGeom prst="rect">
            <a:avLst/>
          </a:prstGeom>
          <a:noFill/>
          <a:ln w="9525">
            <a:noFill/>
            <a:miter lim="800000"/>
            <a:headEnd/>
            <a:tailEnd/>
          </a:ln>
          <a:effectLst/>
        </p:spPr>
      </p:pic>
      <p:sp>
        <p:nvSpPr>
          <p:cNvPr id="11" name="Text Box 4"/>
          <p:cNvSpPr txBox="1">
            <a:spLocks noChangeArrowheads="1"/>
          </p:cNvSpPr>
          <p:nvPr/>
        </p:nvSpPr>
        <p:spPr bwMode="auto">
          <a:xfrm>
            <a:off x="7391400" y="762000"/>
            <a:ext cx="1752600" cy="923330"/>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US" b="1" dirty="0">
                <a:latin typeface="Times New Roman" pitchFamily="18" charset="0"/>
              </a:rPr>
              <a:t>Fermented Agarwood chips</a:t>
            </a:r>
            <a:endParaRPr lang="en-IN" b="1" dirty="0">
              <a:latin typeface="Times New Roman" pitchFamily="18" charset="0"/>
            </a:endParaRPr>
          </a:p>
        </p:txBody>
      </p:sp>
      <p:cxnSp>
        <p:nvCxnSpPr>
          <p:cNvPr id="13" name="Straight Arrow Connector 12"/>
          <p:cNvCxnSpPr/>
          <p:nvPr/>
        </p:nvCxnSpPr>
        <p:spPr>
          <a:xfrm rot="10800000">
            <a:off x="7239000" y="12954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Text Box 4"/>
          <p:cNvSpPr txBox="1">
            <a:spLocks noChangeArrowheads="1"/>
          </p:cNvSpPr>
          <p:nvPr/>
        </p:nvSpPr>
        <p:spPr bwMode="auto">
          <a:xfrm>
            <a:off x="76200" y="838200"/>
            <a:ext cx="1600200" cy="646331"/>
          </a:xfrm>
          <a:prstGeom prst="rect">
            <a:avLst/>
          </a:prstGeom>
          <a:solidFill>
            <a:schemeClr val="bg1"/>
          </a:solidFill>
          <a:ln w="9525">
            <a:solidFill>
              <a:schemeClr val="bg1"/>
            </a:solidFill>
            <a:miter lim="800000"/>
            <a:headEnd/>
            <a:tailEnd/>
          </a:ln>
        </p:spPr>
        <p:txBody>
          <a:bodyPr wrap="square">
            <a:spAutoFit/>
          </a:bodyPr>
          <a:lstStyle/>
          <a:p>
            <a:pPr algn="ctr" eaLnBrk="0" hangingPunct="0">
              <a:spcBef>
                <a:spcPct val="50000"/>
              </a:spcBef>
            </a:pPr>
            <a:r>
              <a:rPr lang="en-US" b="1" dirty="0">
                <a:latin typeface="Times New Roman" pitchFamily="18" charset="0"/>
              </a:rPr>
              <a:t>Agarwood chips</a:t>
            </a:r>
            <a:endParaRPr lang="en-IN" b="1" dirty="0">
              <a:latin typeface="Times New Roman" pitchFamily="18" charset="0"/>
            </a:endParaRPr>
          </a:p>
        </p:txBody>
      </p:sp>
      <p:cxnSp>
        <p:nvCxnSpPr>
          <p:cNvPr id="16" name="Straight Arrow Connector 15"/>
          <p:cNvCxnSpPr/>
          <p:nvPr/>
        </p:nvCxnSpPr>
        <p:spPr>
          <a:xfrm>
            <a:off x="1523999" y="1219200"/>
            <a:ext cx="457201"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Text Box 4"/>
          <p:cNvSpPr txBox="1">
            <a:spLocks noChangeArrowheads="1"/>
          </p:cNvSpPr>
          <p:nvPr/>
        </p:nvSpPr>
        <p:spPr bwMode="auto">
          <a:xfrm>
            <a:off x="1676400" y="5650468"/>
            <a:ext cx="2362200" cy="369332"/>
          </a:xfrm>
          <a:prstGeom prst="rect">
            <a:avLst/>
          </a:prstGeom>
          <a:noFill/>
          <a:ln w="9525">
            <a:solidFill>
              <a:schemeClr val="bg1"/>
            </a:solidFill>
            <a:miter lim="800000"/>
            <a:headEnd/>
            <a:tailEnd/>
          </a:ln>
        </p:spPr>
        <p:txBody>
          <a:bodyPr wrap="square">
            <a:spAutoFit/>
          </a:bodyPr>
          <a:lstStyle/>
          <a:p>
            <a:pPr algn="ctr" eaLnBrk="0" hangingPunct="0">
              <a:spcBef>
                <a:spcPct val="50000"/>
              </a:spcBef>
            </a:pPr>
            <a:r>
              <a:rPr lang="en-US" b="1" dirty="0" smtClean="0">
                <a:latin typeface="Times New Roman" pitchFamily="18" charset="0"/>
              </a:rPr>
              <a:t>Distillation Unit</a:t>
            </a:r>
            <a:endParaRPr lang="en-IN" b="1" dirty="0">
              <a:latin typeface="Times New Roman" pitchFamily="18" charset="0"/>
            </a:endParaRPr>
          </a:p>
        </p:txBody>
      </p:sp>
      <p:sp>
        <p:nvSpPr>
          <p:cNvPr id="19" name="Text Box 4"/>
          <p:cNvSpPr txBox="1">
            <a:spLocks noChangeArrowheads="1"/>
          </p:cNvSpPr>
          <p:nvPr/>
        </p:nvSpPr>
        <p:spPr bwMode="auto">
          <a:xfrm>
            <a:off x="5486400" y="5410200"/>
            <a:ext cx="2895600" cy="369332"/>
          </a:xfrm>
          <a:prstGeom prst="rect">
            <a:avLst/>
          </a:prstGeom>
          <a:noFill/>
          <a:ln w="9525">
            <a:solidFill>
              <a:schemeClr val="bg1"/>
            </a:solidFill>
            <a:miter lim="800000"/>
            <a:headEnd/>
            <a:tailEnd/>
          </a:ln>
        </p:spPr>
        <p:txBody>
          <a:bodyPr wrap="square">
            <a:spAutoFit/>
          </a:bodyPr>
          <a:lstStyle/>
          <a:p>
            <a:pPr algn="ctr" eaLnBrk="0" hangingPunct="0">
              <a:spcBef>
                <a:spcPct val="50000"/>
              </a:spcBef>
            </a:pPr>
            <a:r>
              <a:rPr lang="en-US" b="1" dirty="0" smtClean="0">
                <a:latin typeface="Times New Roman" pitchFamily="18" charset="0"/>
              </a:rPr>
              <a:t>Different grades of Agar oil</a:t>
            </a:r>
            <a:endParaRPr lang="en-IN" b="1" dirty="0">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2"/>
          <p:cNvPicPr>
            <a:picLocks noChangeAspect="1" noChangeArrowheads="1"/>
          </p:cNvPicPr>
          <p:nvPr/>
        </p:nvPicPr>
        <p:blipFill>
          <a:blip r:embed="rId2" cstate="print">
            <a:lum contrast="14000"/>
          </a:blip>
          <a:srcRect/>
          <a:stretch>
            <a:fillRect/>
          </a:stretch>
        </p:blipFill>
        <p:spPr bwMode="auto">
          <a:xfrm>
            <a:off x="6248400" y="3505200"/>
            <a:ext cx="2133600" cy="2438400"/>
          </a:xfrm>
          <a:prstGeom prst="rect">
            <a:avLst/>
          </a:prstGeom>
          <a:noFill/>
          <a:ln w="9525">
            <a:noFill/>
            <a:miter lim="800000"/>
            <a:headEnd/>
            <a:tailEnd/>
          </a:ln>
        </p:spPr>
      </p:pic>
      <p:pic>
        <p:nvPicPr>
          <p:cNvPr id="7" name="Picture 9" descr="Picture11"/>
          <p:cNvPicPr>
            <a:picLocks noChangeAspect="1" noChangeArrowheads="1"/>
          </p:cNvPicPr>
          <p:nvPr/>
        </p:nvPicPr>
        <p:blipFill>
          <a:blip r:embed="rId3" cstate="print">
            <a:lum contrast="15000"/>
          </a:blip>
          <a:srcRect/>
          <a:stretch>
            <a:fillRect/>
          </a:stretch>
        </p:blipFill>
        <p:spPr bwMode="auto">
          <a:xfrm>
            <a:off x="1447800" y="762000"/>
            <a:ext cx="3276600" cy="1905000"/>
          </a:xfrm>
          <a:prstGeom prst="rect">
            <a:avLst/>
          </a:prstGeom>
          <a:noFill/>
          <a:ln w="9525">
            <a:noFill/>
            <a:miter lim="800000"/>
            <a:headEnd/>
            <a:tailEnd/>
          </a:ln>
        </p:spPr>
      </p:pic>
      <p:pic>
        <p:nvPicPr>
          <p:cNvPr id="8" name="Picture 13" descr="I:\personal use only\Miscellanious\office file\bg's photos\DSC00900 - Copy.JPG"/>
          <p:cNvPicPr>
            <a:picLocks noChangeAspect="1" noChangeArrowheads="1"/>
          </p:cNvPicPr>
          <p:nvPr/>
        </p:nvPicPr>
        <p:blipFill>
          <a:blip r:embed="rId4" cstate="print">
            <a:lum contrast="15000"/>
          </a:blip>
          <a:srcRect/>
          <a:stretch>
            <a:fillRect/>
          </a:stretch>
        </p:blipFill>
        <p:spPr bwMode="auto">
          <a:xfrm>
            <a:off x="4800600" y="762000"/>
            <a:ext cx="3276600" cy="1912938"/>
          </a:xfrm>
          <a:prstGeom prst="rect">
            <a:avLst/>
          </a:prstGeom>
          <a:noFill/>
          <a:ln w="9525">
            <a:noFill/>
            <a:miter lim="800000"/>
            <a:headEnd/>
            <a:tailEnd/>
          </a:ln>
        </p:spPr>
      </p:pic>
      <p:pic>
        <p:nvPicPr>
          <p:cNvPr id="9" name="Picture 4" descr="Picture13"/>
          <p:cNvPicPr>
            <a:picLocks noChangeAspect="1" noChangeArrowheads="1"/>
          </p:cNvPicPr>
          <p:nvPr/>
        </p:nvPicPr>
        <p:blipFill>
          <a:blip r:embed="rId5" cstate="print">
            <a:lum contrast="11000"/>
          </a:blip>
          <a:srcRect/>
          <a:stretch>
            <a:fillRect/>
          </a:stretch>
        </p:blipFill>
        <p:spPr bwMode="auto">
          <a:xfrm>
            <a:off x="990600" y="3505200"/>
            <a:ext cx="2057400" cy="2438400"/>
          </a:xfrm>
          <a:prstGeom prst="rect">
            <a:avLst/>
          </a:prstGeom>
          <a:noFill/>
          <a:ln w="9525">
            <a:noFill/>
            <a:miter lim="800000"/>
            <a:headEnd/>
            <a:tailEnd/>
          </a:ln>
        </p:spPr>
      </p:pic>
      <p:pic>
        <p:nvPicPr>
          <p:cNvPr id="10" name="Picture 2" descr="C:\Users\GCR-Office\Desktop\NMPB Photos\Namti (Sivsagar) 13.12.2013\DSC00340.JPG"/>
          <p:cNvPicPr>
            <a:picLocks noChangeAspect="1" noChangeArrowheads="1"/>
          </p:cNvPicPr>
          <p:nvPr/>
        </p:nvPicPr>
        <p:blipFill>
          <a:blip r:embed="rId6" cstate="print">
            <a:lum contrast="12000"/>
          </a:blip>
          <a:srcRect/>
          <a:stretch>
            <a:fillRect/>
          </a:stretch>
        </p:blipFill>
        <p:spPr bwMode="auto">
          <a:xfrm>
            <a:off x="3124200" y="3505200"/>
            <a:ext cx="2209800" cy="2438400"/>
          </a:xfrm>
          <a:prstGeom prst="rect">
            <a:avLst/>
          </a:prstGeom>
          <a:noFill/>
        </p:spPr>
      </p:pic>
      <p:sp>
        <p:nvSpPr>
          <p:cNvPr id="11" name="Rectangle 10"/>
          <p:cNvSpPr/>
          <p:nvPr/>
        </p:nvSpPr>
        <p:spPr>
          <a:xfrm>
            <a:off x="381000" y="6019800"/>
            <a:ext cx="5486400" cy="369332"/>
          </a:xfrm>
          <a:prstGeom prst="rect">
            <a:avLst/>
          </a:prstGeom>
          <a:solidFill>
            <a:srgbClr val="FFFF66"/>
          </a:solidFill>
        </p:spPr>
        <p:txBody>
          <a:bodyPr wrap="square">
            <a:spAutoFit/>
          </a:bodyPr>
          <a:lstStyle/>
          <a:p>
            <a:pPr marL="371475" indent="-371475" eaLnBrk="0" hangingPunct="0">
              <a:spcBef>
                <a:spcPct val="50000"/>
              </a:spcBef>
            </a:pPr>
            <a:r>
              <a:rPr lang="en-IN" b="1" dirty="0" smtClean="0">
                <a:latin typeface="Times New Roman" pitchFamily="18" charset="0"/>
                <a:cs typeface="Times New Roman" pitchFamily="18" charset="0"/>
              </a:rPr>
              <a:t>Oozing out of watery substances from fresh borer hole </a:t>
            </a:r>
          </a:p>
        </p:txBody>
      </p:sp>
      <p:sp>
        <p:nvSpPr>
          <p:cNvPr id="12" name="TextBox 11"/>
          <p:cNvSpPr txBox="1"/>
          <p:nvPr/>
        </p:nvSpPr>
        <p:spPr>
          <a:xfrm>
            <a:off x="3347864" y="2743200"/>
            <a:ext cx="3281536" cy="369332"/>
          </a:xfrm>
          <a:prstGeom prst="rect">
            <a:avLst/>
          </a:prstGeom>
          <a:solidFill>
            <a:srgbClr val="FFFF66"/>
          </a:solidFill>
        </p:spPr>
        <p:txBody>
          <a:bodyPr wrap="square" rtlCol="0">
            <a:spAutoFit/>
          </a:bodyPr>
          <a:lstStyle/>
          <a:p>
            <a:pPr algn="ctr" eaLnBrk="0" hangingPunct="0">
              <a:spcBef>
                <a:spcPct val="50000"/>
              </a:spcBef>
            </a:pPr>
            <a:r>
              <a:rPr lang="en-IN" b="1" i="1" dirty="0" smtClean="0">
                <a:latin typeface="Times New Roman" pitchFamily="18" charset="0"/>
                <a:cs typeface="Times New Roman" pitchFamily="18" charset="0"/>
              </a:rPr>
              <a:t>Zeuzera </a:t>
            </a:r>
            <a:r>
              <a:rPr lang="en-IN" b="1" i="1" dirty="0" err="1" smtClean="0">
                <a:latin typeface="Times New Roman" pitchFamily="18" charset="0"/>
                <a:cs typeface="Times New Roman" pitchFamily="18" charset="0"/>
              </a:rPr>
              <a:t>conferta</a:t>
            </a:r>
            <a:r>
              <a:rPr lang="en-IN" b="1" dirty="0" smtClean="0">
                <a:latin typeface="Times New Roman" pitchFamily="18" charset="0"/>
                <a:cs typeface="Times New Roman" pitchFamily="18" charset="0"/>
              </a:rPr>
              <a:t> Walker </a:t>
            </a:r>
          </a:p>
        </p:txBody>
      </p:sp>
      <p:sp>
        <p:nvSpPr>
          <p:cNvPr id="13" name="TextBox 12"/>
          <p:cNvSpPr txBox="1"/>
          <p:nvPr/>
        </p:nvSpPr>
        <p:spPr>
          <a:xfrm>
            <a:off x="5943600" y="6019800"/>
            <a:ext cx="2895600" cy="369332"/>
          </a:xfrm>
          <a:prstGeom prst="rect">
            <a:avLst/>
          </a:prstGeom>
          <a:solidFill>
            <a:srgbClr val="FFFF66"/>
          </a:solidFill>
        </p:spPr>
        <p:txBody>
          <a:bodyPr wrap="square" rtlCol="0">
            <a:spAutoFit/>
          </a:bodyPr>
          <a:lstStyle/>
          <a:p>
            <a:pPr algn="ctr" eaLnBrk="0" hangingPunct="0">
              <a:spcBef>
                <a:spcPct val="50000"/>
              </a:spcBef>
            </a:pPr>
            <a:r>
              <a:rPr lang="en-IN" b="1" dirty="0" smtClean="0">
                <a:latin typeface="Times New Roman" pitchFamily="18" charset="0"/>
                <a:cs typeface="Times New Roman" pitchFamily="18" charset="0"/>
              </a:rPr>
              <a:t>Frass at the base of the tree </a:t>
            </a:r>
          </a:p>
        </p:txBody>
      </p:sp>
      <p:sp>
        <p:nvSpPr>
          <p:cNvPr id="14" name="TextBox 13"/>
          <p:cNvSpPr txBox="1"/>
          <p:nvPr/>
        </p:nvSpPr>
        <p:spPr>
          <a:xfrm>
            <a:off x="0" y="-27383"/>
            <a:ext cx="9144000" cy="523220"/>
          </a:xfrm>
          <a:prstGeom prst="rect">
            <a:avLst/>
          </a:prstGeom>
          <a:solidFill>
            <a:schemeClr val="tx1"/>
          </a:solidFill>
        </p:spPr>
        <p:txBody>
          <a:bodyPr wrap="square" rtlCol="0">
            <a:spAutoFit/>
          </a:bodyPr>
          <a:lstStyle/>
          <a:p>
            <a:pPr algn="ctr"/>
            <a:r>
              <a:rPr lang="en-US" sz="2800" b="1" dirty="0" smtClean="0">
                <a:solidFill>
                  <a:srgbClr val="FFFF00"/>
                </a:solidFill>
              </a:rPr>
              <a:t>Natural Resin formation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81000" y="5257800"/>
            <a:ext cx="2881064" cy="338554"/>
          </a:xfrm>
          <a:prstGeom prst="rect">
            <a:avLst/>
          </a:prstGeom>
          <a:solidFill>
            <a:srgbClr val="FFFF66"/>
          </a:solidFill>
          <a:ln w="9525">
            <a:noFill/>
            <a:miter lim="800000"/>
            <a:headEnd/>
            <a:tailEnd/>
          </a:ln>
        </p:spPr>
        <p:txBody>
          <a:bodyPr wrap="square">
            <a:spAutoFit/>
          </a:bodyPr>
          <a:lstStyle/>
          <a:p>
            <a:pPr algn="ctr" eaLnBrk="0" hangingPunct="0">
              <a:spcBef>
                <a:spcPct val="50000"/>
              </a:spcBef>
            </a:pPr>
            <a:r>
              <a:rPr lang="en-US" sz="1600" b="1" dirty="0">
                <a:latin typeface="Times New Roman" pitchFamily="18" charset="0"/>
                <a:cs typeface="Times New Roman" pitchFamily="18" charset="0"/>
              </a:rPr>
              <a:t>Natural closing of </a:t>
            </a:r>
            <a:r>
              <a:rPr lang="en-US" sz="1600" b="1" dirty="0" smtClean="0">
                <a:latin typeface="Times New Roman" pitchFamily="18" charset="0"/>
                <a:cs typeface="Times New Roman" pitchFamily="18" charset="0"/>
              </a:rPr>
              <a:t>borer’s </a:t>
            </a:r>
            <a:r>
              <a:rPr lang="en-US" sz="1600" b="1" dirty="0">
                <a:latin typeface="Times New Roman" pitchFamily="18" charset="0"/>
                <a:cs typeface="Times New Roman" pitchFamily="18" charset="0"/>
              </a:rPr>
              <a:t>hole</a:t>
            </a:r>
            <a:endParaRPr lang="en-IN" sz="1600" b="1" dirty="0">
              <a:latin typeface="Times New Roman" pitchFamily="18" charset="0"/>
              <a:cs typeface="Times New Roman" pitchFamily="18" charset="0"/>
            </a:endParaRPr>
          </a:p>
        </p:txBody>
      </p:sp>
      <p:sp>
        <p:nvSpPr>
          <p:cNvPr id="6" name="Text Box 5"/>
          <p:cNvSpPr txBox="1">
            <a:spLocks noChangeArrowheads="1"/>
          </p:cNvSpPr>
          <p:nvPr/>
        </p:nvSpPr>
        <p:spPr bwMode="auto">
          <a:xfrm>
            <a:off x="3635896" y="5301208"/>
            <a:ext cx="2209800" cy="338554"/>
          </a:xfrm>
          <a:prstGeom prst="rect">
            <a:avLst/>
          </a:prstGeom>
          <a:solidFill>
            <a:srgbClr val="FFFF66"/>
          </a:solidFill>
          <a:ln w="9525">
            <a:noFill/>
            <a:miter lim="800000"/>
            <a:headEnd/>
            <a:tailEnd/>
          </a:ln>
        </p:spPr>
        <p:txBody>
          <a:bodyPr>
            <a:spAutoFit/>
          </a:bodyPr>
          <a:lstStyle/>
          <a:p>
            <a:pPr algn="ctr" eaLnBrk="0" hangingPunct="0"/>
            <a:r>
              <a:rPr lang="en-US" sz="1600" b="1" dirty="0">
                <a:latin typeface="Times New Roman" pitchFamily="18" charset="0"/>
                <a:cs typeface="Times New Roman" pitchFamily="18" charset="0"/>
              </a:rPr>
              <a:t>Cracking symptom</a:t>
            </a:r>
            <a:endParaRPr lang="en-IN" sz="1600" b="1" dirty="0">
              <a:latin typeface="Times New Roman" pitchFamily="18" charset="0"/>
              <a:cs typeface="Times New Roman" pitchFamily="18" charset="0"/>
            </a:endParaRPr>
          </a:p>
        </p:txBody>
      </p:sp>
      <p:sp>
        <p:nvSpPr>
          <p:cNvPr id="7" name="Text Box 6"/>
          <p:cNvSpPr txBox="1">
            <a:spLocks noChangeArrowheads="1"/>
          </p:cNvSpPr>
          <p:nvPr/>
        </p:nvSpPr>
        <p:spPr bwMode="auto">
          <a:xfrm>
            <a:off x="6228184" y="5181600"/>
            <a:ext cx="2763416" cy="861774"/>
          </a:xfrm>
          <a:prstGeom prst="rect">
            <a:avLst/>
          </a:prstGeom>
          <a:solidFill>
            <a:srgbClr val="FFFF66"/>
          </a:solidFill>
          <a:ln w="9525">
            <a:noFill/>
            <a:miter lim="800000"/>
            <a:headEnd/>
            <a:tailEnd/>
          </a:ln>
        </p:spPr>
        <p:txBody>
          <a:bodyPr wrap="square">
            <a:spAutoFit/>
          </a:bodyPr>
          <a:lstStyle/>
          <a:p>
            <a:pPr marL="342900" indent="-342900" algn="ctr" eaLnBrk="0" hangingPunct="0">
              <a:spcBef>
                <a:spcPct val="50000"/>
              </a:spcBef>
            </a:pPr>
            <a:r>
              <a:rPr lang="en-IN" b="1" dirty="0" smtClean="0">
                <a:latin typeface="Times New Roman" pitchFamily="18" charset="0"/>
              </a:rPr>
              <a:t> </a:t>
            </a:r>
            <a:r>
              <a:rPr lang="en-IN" sz="1600" b="1" dirty="0" smtClean="0">
                <a:latin typeface="Times New Roman" pitchFamily="18" charset="0"/>
                <a:cs typeface="Times New Roman" pitchFamily="18" charset="0"/>
              </a:rPr>
              <a:t>Sickly </a:t>
            </a:r>
            <a:r>
              <a:rPr lang="en-IN" sz="1600" b="1" dirty="0">
                <a:latin typeface="Times New Roman" pitchFamily="18" charset="0"/>
                <a:cs typeface="Times New Roman" pitchFamily="18" charset="0"/>
              </a:rPr>
              <a:t>appearance of agar tree is a sign of agarwood formation</a:t>
            </a:r>
          </a:p>
        </p:txBody>
      </p:sp>
      <p:pic>
        <p:nvPicPr>
          <p:cNvPr id="8" name="Picture 7" descr="DSC00597 - Copy"/>
          <p:cNvPicPr>
            <a:picLocks noChangeAspect="1" noChangeArrowheads="1"/>
          </p:cNvPicPr>
          <p:nvPr/>
        </p:nvPicPr>
        <p:blipFill>
          <a:blip r:embed="rId2" cstate="print"/>
          <a:srcRect/>
          <a:stretch>
            <a:fillRect/>
          </a:stretch>
        </p:blipFill>
        <p:spPr bwMode="auto">
          <a:xfrm>
            <a:off x="3429000" y="1143000"/>
            <a:ext cx="2667000" cy="3962400"/>
          </a:xfrm>
          <a:prstGeom prst="rect">
            <a:avLst/>
          </a:prstGeom>
          <a:noFill/>
          <a:ln w="9525">
            <a:noFill/>
            <a:miter lim="800000"/>
            <a:headEnd/>
            <a:tailEnd/>
          </a:ln>
        </p:spPr>
      </p:pic>
      <p:sp>
        <p:nvSpPr>
          <p:cNvPr id="9" name="Line 11"/>
          <p:cNvSpPr>
            <a:spLocks noChangeShapeType="1"/>
          </p:cNvSpPr>
          <p:nvPr/>
        </p:nvSpPr>
        <p:spPr bwMode="auto">
          <a:xfrm flipH="1" flipV="1">
            <a:off x="7543800" y="2286000"/>
            <a:ext cx="152400" cy="2819400"/>
          </a:xfrm>
          <a:prstGeom prst="line">
            <a:avLst/>
          </a:prstGeom>
          <a:noFill/>
          <a:ln w="9525">
            <a:solidFill>
              <a:schemeClr val="tx1"/>
            </a:solidFill>
            <a:round/>
            <a:headEnd/>
            <a:tailEnd type="triangle" w="med" len="med"/>
          </a:ln>
        </p:spPr>
        <p:txBody>
          <a:bodyPr/>
          <a:lstStyle/>
          <a:p>
            <a:endParaRPr lang="en-US"/>
          </a:p>
        </p:txBody>
      </p:sp>
      <p:pic>
        <p:nvPicPr>
          <p:cNvPr id="10" name="Picture 10" descr="DSC00583"/>
          <p:cNvPicPr>
            <a:picLocks noChangeAspect="1" noChangeArrowheads="1"/>
          </p:cNvPicPr>
          <p:nvPr/>
        </p:nvPicPr>
        <p:blipFill>
          <a:blip r:embed="rId3" cstate="print"/>
          <a:srcRect/>
          <a:stretch>
            <a:fillRect/>
          </a:stretch>
        </p:blipFill>
        <p:spPr bwMode="auto">
          <a:xfrm>
            <a:off x="6181924" y="1143000"/>
            <a:ext cx="2809676" cy="3933800"/>
          </a:xfrm>
          <a:prstGeom prst="rect">
            <a:avLst/>
          </a:prstGeom>
          <a:noFill/>
          <a:ln w="9525">
            <a:noFill/>
            <a:miter lim="800000"/>
            <a:headEnd/>
            <a:tailEnd/>
          </a:ln>
        </p:spPr>
      </p:pic>
      <p:sp>
        <p:nvSpPr>
          <p:cNvPr id="12" name="TextBox 11"/>
          <p:cNvSpPr txBox="1"/>
          <p:nvPr/>
        </p:nvSpPr>
        <p:spPr>
          <a:xfrm>
            <a:off x="0" y="-27383"/>
            <a:ext cx="9144000" cy="523220"/>
          </a:xfrm>
          <a:prstGeom prst="rect">
            <a:avLst/>
          </a:prstGeom>
          <a:solidFill>
            <a:schemeClr val="tx1"/>
          </a:solidFill>
        </p:spPr>
        <p:txBody>
          <a:bodyPr wrap="square" rtlCol="0">
            <a:spAutoFit/>
          </a:bodyPr>
          <a:lstStyle/>
          <a:p>
            <a:pPr algn="ctr" eaLnBrk="0" hangingPunct="0">
              <a:spcBef>
                <a:spcPct val="50000"/>
              </a:spcBef>
            </a:pPr>
            <a:r>
              <a:rPr lang="en-US" sz="2800" b="1" dirty="0" smtClean="0">
                <a:solidFill>
                  <a:srgbClr val="FFFF00"/>
                </a:solidFill>
                <a:cs typeface="Times New Roman" pitchFamily="18" charset="0"/>
              </a:rPr>
              <a:t>Keys for Identification of the Infected Agar Trees</a:t>
            </a:r>
            <a:endParaRPr lang="en-IN" sz="2800" b="1" dirty="0">
              <a:solidFill>
                <a:srgbClr val="FFFF00"/>
              </a:solidFill>
              <a:cs typeface="Times New Roman" pitchFamily="18" charset="0"/>
            </a:endParaRPr>
          </a:p>
        </p:txBody>
      </p:sp>
      <p:pic>
        <p:nvPicPr>
          <p:cNvPr id="2050" name="Picture 2"/>
          <p:cNvPicPr>
            <a:picLocks noChangeAspect="1" noChangeArrowheads="1"/>
          </p:cNvPicPr>
          <p:nvPr/>
        </p:nvPicPr>
        <p:blipFill>
          <a:blip r:embed="rId4"/>
          <a:srcRect/>
          <a:stretch>
            <a:fillRect/>
          </a:stretch>
        </p:blipFill>
        <p:spPr bwMode="auto">
          <a:xfrm>
            <a:off x="152400" y="1143000"/>
            <a:ext cx="3200400"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350" y="6172200"/>
            <a:ext cx="8877300" cy="6445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7" name="Picture 61" descr="rfri"/>
          <p:cNvPicPr>
            <a:picLocks noChangeAspect="1" noChangeArrowheads="1"/>
          </p:cNvPicPr>
          <p:nvPr/>
        </p:nvPicPr>
        <p:blipFill>
          <a:blip r:embed="rId2"/>
          <a:srcRect t="13940"/>
          <a:stretch>
            <a:fillRect/>
          </a:stretch>
        </p:blipFill>
        <p:spPr bwMode="auto">
          <a:xfrm>
            <a:off x="177800" y="6172200"/>
            <a:ext cx="798513" cy="609600"/>
          </a:xfrm>
          <a:prstGeom prst="rect">
            <a:avLst/>
          </a:prstGeom>
          <a:noFill/>
          <a:ln w="9525">
            <a:noFill/>
            <a:miter lim="800000"/>
            <a:headEnd/>
            <a:tailEnd/>
          </a:ln>
        </p:spPr>
      </p:pic>
      <p:pic>
        <p:nvPicPr>
          <p:cNvPr id="8" name="Picture 17" descr="icfrelogo"/>
          <p:cNvPicPr>
            <a:picLocks noChangeAspect="1" noChangeArrowheads="1"/>
          </p:cNvPicPr>
          <p:nvPr/>
        </p:nvPicPr>
        <p:blipFill>
          <a:blip r:embed="rId3"/>
          <a:srcRect/>
          <a:stretch>
            <a:fillRect/>
          </a:stretch>
        </p:blipFill>
        <p:spPr bwMode="auto">
          <a:xfrm>
            <a:off x="8211980" y="6172200"/>
            <a:ext cx="744695" cy="604838"/>
          </a:xfrm>
          <a:prstGeom prst="rect">
            <a:avLst/>
          </a:prstGeom>
          <a:noFill/>
          <a:ln w="9525">
            <a:noFill/>
            <a:miter lim="800000"/>
            <a:headEnd/>
            <a:tailEnd/>
          </a:ln>
        </p:spPr>
      </p:pic>
      <p:sp>
        <p:nvSpPr>
          <p:cNvPr id="9" name="TextBox 8"/>
          <p:cNvSpPr txBox="1"/>
          <p:nvPr/>
        </p:nvSpPr>
        <p:spPr>
          <a:xfrm>
            <a:off x="1981200" y="6211669"/>
            <a:ext cx="5105400" cy="646331"/>
          </a:xfrm>
          <a:prstGeom prst="rect">
            <a:avLst/>
          </a:prstGeom>
          <a:noFill/>
        </p:spPr>
        <p:txBody>
          <a:bodyPr>
            <a:spAutoFit/>
          </a:bodyPr>
          <a:lstStyle/>
          <a:p>
            <a:pPr fontAlgn="auto">
              <a:spcBef>
                <a:spcPts val="0"/>
              </a:spcBef>
              <a:spcAft>
                <a:spcPts val="0"/>
              </a:spcAft>
              <a:defRPr/>
            </a:pPr>
            <a:r>
              <a:rPr lang="en-US" b="1" dirty="0">
                <a:ln/>
                <a:solidFill>
                  <a:srgbClr val="FFFF00"/>
                </a:solidFill>
                <a:effectLst>
                  <a:outerShdw blurRad="38100" dist="38100" dir="2700000" algn="tl">
                    <a:srgbClr val="000000">
                      <a:alpha val="43137"/>
                    </a:srgbClr>
                  </a:outerShdw>
                </a:effectLst>
                <a:latin typeface="+mj-lt"/>
                <a:cs typeface="+mn-cs"/>
              </a:rPr>
              <a:t>      </a:t>
            </a:r>
            <a:r>
              <a:rPr lang="en-US" b="1" dirty="0" smtClean="0">
                <a:ln/>
                <a:solidFill>
                  <a:srgbClr val="FFFF00"/>
                </a:solidFill>
                <a:effectLst>
                  <a:outerShdw blurRad="38100" dist="38100" dir="2700000" algn="tl">
                    <a:srgbClr val="000000">
                      <a:alpha val="43137"/>
                    </a:srgbClr>
                  </a:outerShdw>
                </a:effectLst>
                <a:latin typeface="+mj-lt"/>
                <a:cs typeface="+mn-cs"/>
              </a:rPr>
              <a:t> Rain </a:t>
            </a:r>
            <a:r>
              <a:rPr lang="en-US" b="1" dirty="0">
                <a:ln/>
                <a:solidFill>
                  <a:srgbClr val="FFFF00"/>
                </a:solidFill>
                <a:effectLst>
                  <a:outerShdw blurRad="38100" dist="38100" dir="2700000" algn="tl">
                    <a:srgbClr val="000000">
                      <a:alpha val="43137"/>
                    </a:srgbClr>
                  </a:outerShdw>
                </a:effectLst>
                <a:latin typeface="+mj-lt"/>
                <a:cs typeface="+mn-cs"/>
              </a:rPr>
              <a:t>Forest Research Institute, Jorhat, </a:t>
            </a:r>
            <a:r>
              <a:rPr lang="en-US" b="1" dirty="0" smtClean="0">
                <a:ln/>
                <a:solidFill>
                  <a:srgbClr val="FFFF00"/>
                </a:solidFill>
                <a:effectLst>
                  <a:outerShdw blurRad="38100" dist="38100" dir="2700000" algn="tl">
                    <a:srgbClr val="000000">
                      <a:alpha val="43137"/>
                    </a:srgbClr>
                  </a:outerShdw>
                </a:effectLst>
                <a:latin typeface="+mj-lt"/>
                <a:cs typeface="+mn-cs"/>
              </a:rPr>
              <a:t>Assam</a:t>
            </a:r>
          </a:p>
          <a:p>
            <a:pPr>
              <a:defRPr/>
            </a:pPr>
            <a:r>
              <a:rPr lang="en-US" dirty="0" smtClean="0">
                <a:solidFill>
                  <a:schemeClr val="bg1"/>
                </a:solidFill>
              </a:rPr>
              <a:t>(Indian Council of Forestry Research and Education)</a:t>
            </a:r>
          </a:p>
        </p:txBody>
      </p:sp>
      <p:sp>
        <p:nvSpPr>
          <p:cNvPr id="10" name="Rectangle 9"/>
          <p:cNvSpPr/>
          <p:nvPr/>
        </p:nvSpPr>
        <p:spPr>
          <a:xfrm>
            <a:off x="179512" y="914400"/>
            <a:ext cx="8712968" cy="5293757"/>
          </a:xfrm>
          <a:prstGeom prst="rect">
            <a:avLst/>
          </a:prstGeom>
        </p:spPr>
        <p:txBody>
          <a:bodyPr wrap="square">
            <a:spAutoFit/>
          </a:bodyPr>
          <a:lstStyle/>
          <a:p>
            <a:pPr>
              <a:buFont typeface="Wingdings" pitchFamily="2" charset="2"/>
              <a:buChar char="Ø"/>
            </a:pPr>
            <a:r>
              <a:rPr lang="en-US" b="1" dirty="0" smtClean="0"/>
              <a:t> </a:t>
            </a:r>
            <a:r>
              <a:rPr lang="en-US" sz="1600" b="1" dirty="0" smtClean="0">
                <a:latin typeface="Times New Roman" pitchFamily="18" charset="0"/>
                <a:cs typeface="Times New Roman" pitchFamily="18" charset="0"/>
              </a:rPr>
              <a:t>Appearance of borer hole.</a:t>
            </a:r>
          </a:p>
          <a:p>
            <a:endParaRPr lang="en-US" sz="1600" b="1" dirty="0" smtClean="0">
              <a:latin typeface="Times New Roman" pitchFamily="18" charset="0"/>
              <a:cs typeface="Times New Roman" pitchFamily="18" charset="0"/>
            </a:endParaRPr>
          </a:p>
          <a:p>
            <a:pPr>
              <a:buFont typeface="Wingdings" pitchFamily="2" charset="2"/>
              <a:buChar char="Ø"/>
            </a:pPr>
            <a:r>
              <a:rPr lang="en-US" sz="1600" b="1" dirty="0" smtClean="0">
                <a:latin typeface="Times New Roman" pitchFamily="18" charset="0"/>
                <a:cs typeface="Times New Roman" pitchFamily="18" charset="0"/>
              </a:rPr>
              <a:t> Oozing out of watery substances from fresh borer hole.</a:t>
            </a:r>
          </a:p>
          <a:p>
            <a:endParaRPr lang="en-US" sz="1600" b="1" dirty="0" smtClean="0">
              <a:latin typeface="Times New Roman" pitchFamily="18" charset="0"/>
              <a:cs typeface="Times New Roman" pitchFamily="18" charset="0"/>
            </a:endParaRPr>
          </a:p>
          <a:p>
            <a:pPr>
              <a:buFont typeface="Wingdings" pitchFamily="2" charset="2"/>
              <a:buChar char="Ø"/>
            </a:pPr>
            <a:r>
              <a:rPr lang="en-US" sz="1600" b="1" dirty="0" smtClean="0">
                <a:latin typeface="Times New Roman" pitchFamily="18" charset="0"/>
                <a:cs typeface="Times New Roman" pitchFamily="18" charset="0"/>
              </a:rPr>
              <a:t> Accumulation of frass  at the base of the tree.</a:t>
            </a:r>
          </a:p>
          <a:p>
            <a:endParaRPr lang="en-US" sz="1600" b="1" dirty="0" smtClean="0">
              <a:latin typeface="Times New Roman" pitchFamily="18" charset="0"/>
              <a:cs typeface="Times New Roman" pitchFamily="18" charset="0"/>
            </a:endParaRPr>
          </a:p>
          <a:p>
            <a:pPr>
              <a:buFont typeface="Wingdings" pitchFamily="2" charset="2"/>
              <a:buChar char="Ø"/>
            </a:pPr>
            <a:r>
              <a:rPr lang="en-US" sz="1600" b="1" dirty="0" smtClean="0">
                <a:latin typeface="Times New Roman" pitchFamily="18" charset="0"/>
                <a:cs typeface="Times New Roman" pitchFamily="18" charset="0"/>
              </a:rPr>
              <a:t> Closing of borer hole by the growth of host tissue leaving a small spindle  shaped mark.</a:t>
            </a:r>
          </a:p>
          <a:p>
            <a:endParaRPr lang="en-US" sz="1600" b="1" dirty="0" smtClean="0">
              <a:latin typeface="Times New Roman" pitchFamily="18" charset="0"/>
              <a:cs typeface="Times New Roman" pitchFamily="18" charset="0"/>
            </a:endParaRPr>
          </a:p>
          <a:p>
            <a:pPr>
              <a:buFont typeface="Wingdings" pitchFamily="2" charset="2"/>
              <a:buChar char="Ø"/>
            </a:pPr>
            <a:r>
              <a:rPr lang="en-US" sz="1600" b="1" dirty="0" smtClean="0">
                <a:latin typeface="Times New Roman" pitchFamily="18" charset="0"/>
                <a:cs typeface="Times New Roman" pitchFamily="18" charset="0"/>
              </a:rPr>
              <a:t> Longitudinal cracks or fissure on the trunk/bole.</a:t>
            </a:r>
          </a:p>
          <a:p>
            <a:endParaRPr lang="en-US" sz="1600" b="1" dirty="0" smtClean="0">
              <a:latin typeface="Times New Roman" pitchFamily="18" charset="0"/>
              <a:cs typeface="Times New Roman" pitchFamily="18" charset="0"/>
            </a:endParaRPr>
          </a:p>
          <a:p>
            <a:pPr>
              <a:buFont typeface="Wingdings" pitchFamily="2" charset="2"/>
              <a:buChar char="Ø"/>
            </a:pPr>
            <a:r>
              <a:rPr lang="en-US" sz="1600" b="1" dirty="0" smtClean="0">
                <a:latin typeface="Times New Roman" pitchFamily="18" charset="0"/>
                <a:cs typeface="Times New Roman" pitchFamily="18" charset="0"/>
              </a:rPr>
              <a:t> A poor crown with drying and decayed branch and uneven bole with stunted growth.</a:t>
            </a:r>
          </a:p>
          <a:p>
            <a:endParaRPr lang="en-US" sz="1600" b="1" dirty="0" smtClean="0">
              <a:latin typeface="Times New Roman" pitchFamily="18" charset="0"/>
              <a:cs typeface="Times New Roman" pitchFamily="18" charset="0"/>
            </a:endParaRPr>
          </a:p>
          <a:p>
            <a:pPr>
              <a:buFont typeface="Wingdings" pitchFamily="2" charset="2"/>
              <a:buChar char="Ø"/>
            </a:pPr>
            <a:r>
              <a:rPr lang="en-US" sz="1600" b="1" dirty="0" smtClean="0">
                <a:latin typeface="Times New Roman" pitchFamily="18" charset="0"/>
                <a:cs typeface="Times New Roman" pitchFamily="18" charset="0"/>
              </a:rPr>
              <a:t> Swelling or depression and sometime canker formation on the bole/tree.</a:t>
            </a:r>
          </a:p>
          <a:p>
            <a:pPr>
              <a:buFont typeface="Wingdings" pitchFamily="2" charset="2"/>
              <a:buChar char="Ø"/>
            </a:pPr>
            <a:endParaRPr lang="en-US" sz="1600" b="1" dirty="0" smtClean="0">
              <a:latin typeface="Times New Roman" pitchFamily="18" charset="0"/>
              <a:cs typeface="Times New Roman" pitchFamily="18" charset="0"/>
            </a:endParaRPr>
          </a:p>
          <a:p>
            <a:pPr>
              <a:buFont typeface="Wingdings" pitchFamily="2" charset="2"/>
              <a:buChar char="Ø"/>
            </a:pPr>
            <a:r>
              <a:rPr lang="en-US" sz="1600" b="1" dirty="0" smtClean="0">
                <a:latin typeface="Times New Roman" pitchFamily="18" charset="0"/>
                <a:cs typeface="Times New Roman" pitchFamily="18" charset="0"/>
              </a:rPr>
              <a:t> Appearances of hordes of ants in the fissure and formation of ant  nests</a:t>
            </a:r>
          </a:p>
          <a:p>
            <a:pPr>
              <a:buFont typeface="Wingdings" pitchFamily="2" charset="2"/>
              <a:buChar char="Ø"/>
            </a:pPr>
            <a:endParaRPr lang="en-US" sz="1600" b="1" dirty="0" smtClean="0">
              <a:latin typeface="Times New Roman" pitchFamily="18" charset="0"/>
              <a:cs typeface="Times New Roman" pitchFamily="18" charset="0"/>
            </a:endParaRPr>
          </a:p>
          <a:p>
            <a:pPr>
              <a:buFont typeface="Wingdings" pitchFamily="2" charset="2"/>
              <a:buChar char="Ø"/>
            </a:pPr>
            <a:r>
              <a:rPr lang="en-US" sz="1600" b="1" dirty="0" smtClean="0">
                <a:latin typeface="Times New Roman" pitchFamily="18" charset="0"/>
                <a:cs typeface="Times New Roman" pitchFamily="18" charset="0"/>
              </a:rPr>
              <a:t> Leaves become smaller and yellowish in </a:t>
            </a:r>
            <a:r>
              <a:rPr lang="en-US" sz="1600" b="1" dirty="0" err="1" smtClean="0">
                <a:latin typeface="Times New Roman" pitchFamily="18" charset="0"/>
                <a:cs typeface="Times New Roman" pitchFamily="18" charset="0"/>
              </a:rPr>
              <a:t>colour</a:t>
            </a:r>
            <a:r>
              <a:rPr lang="en-US" sz="1600" b="1" dirty="0" smtClean="0">
                <a:latin typeface="Times New Roman" pitchFamily="18" charset="0"/>
                <a:cs typeface="Times New Roman" pitchFamily="18" charset="0"/>
              </a:rPr>
              <a:t>.</a:t>
            </a:r>
          </a:p>
          <a:p>
            <a:pPr>
              <a:buFont typeface="Wingdings" pitchFamily="2" charset="2"/>
              <a:buChar char="Ø"/>
            </a:pPr>
            <a:endParaRPr lang="en-US" sz="1600" b="1" dirty="0" smtClean="0">
              <a:latin typeface="Times New Roman" pitchFamily="18" charset="0"/>
              <a:cs typeface="Times New Roman" pitchFamily="18" charset="0"/>
            </a:endParaRPr>
          </a:p>
          <a:p>
            <a:pPr>
              <a:buFont typeface="Wingdings" pitchFamily="2" charset="2"/>
              <a:buChar char="Ø"/>
            </a:pPr>
            <a:r>
              <a:rPr lang="en-US" sz="1600" b="1" dirty="0" smtClean="0">
                <a:latin typeface="Times New Roman" pitchFamily="18" charset="0"/>
                <a:cs typeface="Times New Roman" pitchFamily="18" charset="0"/>
              </a:rPr>
              <a:t> Overall abnormality and ill health of plant distinct from a healthy looking  plant.</a:t>
            </a:r>
          </a:p>
          <a:p>
            <a:pPr>
              <a:buFont typeface="Wingdings" pitchFamily="2" charset="2"/>
              <a:buChar char="Ø"/>
            </a:pPr>
            <a:endParaRPr lang="en-US" sz="1600" b="1" dirty="0" smtClean="0">
              <a:latin typeface="Times New Roman" pitchFamily="18" charset="0"/>
              <a:cs typeface="Times New Roman" pitchFamily="18" charset="0"/>
            </a:endParaRPr>
          </a:p>
          <a:p>
            <a:pPr>
              <a:buFont typeface="Wingdings" pitchFamily="2" charset="2"/>
              <a:buChar char="Ø"/>
            </a:pPr>
            <a:r>
              <a:rPr lang="en-US" sz="1600" b="1" dirty="0" smtClean="0">
                <a:latin typeface="Times New Roman" pitchFamily="18" charset="0"/>
                <a:cs typeface="Times New Roman" pitchFamily="18" charset="0"/>
              </a:rPr>
              <a:t> Ringing of hollow sound when hammered on the trunk.</a:t>
            </a:r>
            <a:endParaRPr lang="en-US" sz="1600" b="1" dirty="0">
              <a:latin typeface="Times New Roman" pitchFamily="18" charset="0"/>
              <a:cs typeface="Times New Roman" pitchFamily="18" charset="0"/>
            </a:endParaRPr>
          </a:p>
        </p:txBody>
      </p:sp>
      <p:sp>
        <p:nvSpPr>
          <p:cNvPr id="11" name="TextBox 10"/>
          <p:cNvSpPr txBox="1"/>
          <p:nvPr/>
        </p:nvSpPr>
        <p:spPr>
          <a:xfrm>
            <a:off x="0" y="-27383"/>
            <a:ext cx="9144000" cy="954107"/>
          </a:xfrm>
          <a:prstGeom prst="rect">
            <a:avLst/>
          </a:prstGeom>
          <a:solidFill>
            <a:schemeClr val="accent3">
              <a:lumMod val="50000"/>
            </a:schemeClr>
          </a:solidFill>
        </p:spPr>
        <p:txBody>
          <a:bodyPr wrap="square" rtlCol="0">
            <a:spAutoFit/>
          </a:bodyPr>
          <a:lstStyle/>
          <a:p>
            <a:pPr algn="ctr"/>
            <a:r>
              <a:rPr lang="en-US" sz="2800" b="1" dirty="0" smtClean="0">
                <a:solidFill>
                  <a:srgbClr val="FFFF00"/>
                </a:solidFill>
              </a:rPr>
              <a:t>External symptoms for identification of </a:t>
            </a:r>
            <a:r>
              <a:rPr lang="en-US" sz="2800" b="1" dirty="0" err="1" smtClean="0">
                <a:solidFill>
                  <a:srgbClr val="FFFF00"/>
                </a:solidFill>
              </a:rPr>
              <a:t>agarwood</a:t>
            </a:r>
            <a:r>
              <a:rPr lang="en-US" sz="2800" b="1" dirty="0" smtClean="0">
                <a:solidFill>
                  <a:srgbClr val="FFFF00"/>
                </a:solidFill>
              </a:rPr>
              <a:t> formation in homestead/natural plantation</a:t>
            </a:r>
            <a:endParaRPr lang="en-US" sz="2800"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1371</TotalTime>
  <Words>3093</Words>
  <Application>Microsoft Office PowerPoint</Application>
  <PresentationFormat>On-screen Show (4:3)</PresentationFormat>
  <Paragraphs>357</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An overview on Trade and Distribution of Agar wood in  North-East India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on trades and distribution of agarwood in northeast india</dc:title>
  <dc:creator>GCR</dc:creator>
  <cp:lastModifiedBy>Admin-PC</cp:lastModifiedBy>
  <cp:revision>161</cp:revision>
  <dcterms:created xsi:type="dcterms:W3CDTF">2015-11-04T05:09:37Z</dcterms:created>
  <dcterms:modified xsi:type="dcterms:W3CDTF">2015-11-23T00:46:13Z</dcterms:modified>
</cp:coreProperties>
</file>